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78" r:id="rId4"/>
  </p:sldMasterIdLst>
  <p:notesMasterIdLst>
    <p:notesMasterId r:id="rId36"/>
  </p:notesMasterIdLst>
  <p:handoutMasterIdLst>
    <p:handoutMasterId r:id="rId37"/>
  </p:handoutMasterIdLst>
  <p:sldIdLst>
    <p:sldId id="772" r:id="rId5"/>
    <p:sldId id="1245" r:id="rId6"/>
    <p:sldId id="1283" r:id="rId7"/>
    <p:sldId id="1284" r:id="rId8"/>
    <p:sldId id="307" r:id="rId9"/>
    <p:sldId id="1295" r:id="rId10"/>
    <p:sldId id="1296" r:id="rId11"/>
    <p:sldId id="1246" r:id="rId12"/>
    <p:sldId id="1253" r:id="rId13"/>
    <p:sldId id="1254" r:id="rId14"/>
    <p:sldId id="1256" r:id="rId15"/>
    <p:sldId id="1257" r:id="rId16"/>
    <p:sldId id="1258" r:id="rId17"/>
    <p:sldId id="1259" r:id="rId18"/>
    <p:sldId id="1262" r:id="rId19"/>
    <p:sldId id="1286" r:id="rId20"/>
    <p:sldId id="1287" r:id="rId21"/>
    <p:sldId id="1288" r:id="rId22"/>
    <p:sldId id="1255" r:id="rId23"/>
    <p:sldId id="1266" r:id="rId24"/>
    <p:sldId id="1293" r:id="rId25"/>
    <p:sldId id="1267" r:id="rId26"/>
    <p:sldId id="1289" r:id="rId27"/>
    <p:sldId id="1274" r:id="rId28"/>
    <p:sldId id="1290" r:id="rId29"/>
    <p:sldId id="1277" r:id="rId30"/>
    <p:sldId id="1294" r:id="rId31"/>
    <p:sldId id="1292" r:id="rId32"/>
    <p:sldId id="1291" r:id="rId33"/>
    <p:sldId id="1281" r:id="rId34"/>
    <p:sldId id="948" r:id="rId35"/>
  </p:sldIdLst>
  <p:sldSz cx="12192000" cy="6858000"/>
  <p:notesSz cx="6954838" cy="9240838"/>
  <p:defaultTextStyle>
    <a:defPPr>
      <a:defRPr lang="en-US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911" userDrawn="1">
          <p15:clr>
            <a:srgbClr val="A4A3A4"/>
          </p15:clr>
        </p15:guide>
        <p15:guide id="2" pos="219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80EDC5F-63B1-D8AA-7D80-E71F91EA71D2}" name="Charles Diamond" initials="CD" userId="S::cdiamond@water-economics.com::1b65b45e-03b6-4c68-bc88-b8f232247632" providerId="AD"/>
  <p188:author id="{1D5FA4D5-561D-D1D1-31C4-F967323B0495}" name="Grace Hunzicker" initials="GH" userId="499b8e7b0fabfce4" providerId="Windows Live"/>
  <p188:author id="{8B2DA8EF-F985-9E30-DF52-519F857726C5}" name="Grace Hunzicker" initials="GH" userId="S::ghunzicker@water-economics.com::2b1681a6-92a9-4074-8f10-1886c72721dc" providerId="AD"/>
  <p188:author id="{906E82F9-A642-E751-9F81-BE9E70300C49}" name="drew atwater" initials="da" userId="e4568689a29a6a37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osemary Menard" initials="RM" lastIdx="12" clrIdx="6">
    <p:extLst>
      <p:ext uri="{19B8F6BF-5375-455C-9EA6-DF929625EA0E}">
        <p15:presenceInfo xmlns:p15="http://schemas.microsoft.com/office/powerpoint/2012/main" userId="S-1-5-21-1128794401-1563952352-1847928074-20485" providerId="AD"/>
      </p:ext>
    </p:extLst>
  </p:cmAuthor>
  <p:cmAuthor id="1" name="Amanda Wahula" initials="AW" lastIdx="5" clrIdx="0">
    <p:extLst>
      <p:ext uri="{19B8F6BF-5375-455C-9EA6-DF929625EA0E}">
        <p15:presenceInfo xmlns:p15="http://schemas.microsoft.com/office/powerpoint/2012/main" userId="S::awahula@raftelis.com::c39c889e-c53e-4ebd-8d28-5186dd40f49e" providerId="AD"/>
      </p:ext>
    </p:extLst>
  </p:cmAuthor>
  <p:cmAuthor id="2" name="Kevin Kostiuk" initials="KK" lastIdx="16" clrIdx="1">
    <p:extLst>
      <p:ext uri="{19B8F6BF-5375-455C-9EA6-DF929625EA0E}">
        <p15:presenceInfo xmlns:p15="http://schemas.microsoft.com/office/powerpoint/2012/main" userId="S::kkostiuk@raftelis.com::44b94222-88d6-4db2-abd8-f72ab8919ef2" providerId="AD"/>
      </p:ext>
    </p:extLst>
  </p:cmAuthor>
  <p:cmAuthor id="3" name="Nancy Phan" initials="NP" lastIdx="21" clrIdx="2">
    <p:extLst>
      <p:ext uri="{19B8F6BF-5375-455C-9EA6-DF929625EA0E}">
        <p15:presenceInfo xmlns:p15="http://schemas.microsoft.com/office/powerpoint/2012/main" userId="S::nphan@raftelis.com::2ae995ce-461d-42b0-aabc-d02ec006ee66" providerId="AD"/>
      </p:ext>
    </p:extLst>
  </p:cmAuthor>
  <p:cmAuthor id="4" name="Robert MCDonald" initials="RM" lastIdx="9" clrIdx="3">
    <p:extLst>
      <p:ext uri="{19B8F6BF-5375-455C-9EA6-DF929625EA0E}">
        <p15:presenceInfo xmlns:p15="http://schemas.microsoft.com/office/powerpoint/2012/main" userId="S::bob@cvwd.net::715290ba-28bf-4dc7-a3e3-6df36f0f6c0b" providerId="AD"/>
      </p:ext>
    </p:extLst>
  </p:cmAuthor>
  <p:cmAuthor id="5" name="Sanjay Gaur" initials="SG" lastIdx="16" clrIdx="4">
    <p:extLst>
      <p:ext uri="{19B8F6BF-5375-455C-9EA6-DF929625EA0E}">
        <p15:presenceInfo xmlns:p15="http://schemas.microsoft.com/office/powerpoint/2012/main" userId="S::sgaur@raftelis.com::1907fa41-5ce5-4567-8df8-774894ae7762" providerId="AD"/>
      </p:ext>
    </p:extLst>
  </p:cmAuthor>
  <p:cmAuthor id="6" name="Melissa Elliott" initials="ME" lastIdx="1" clrIdx="5">
    <p:extLst>
      <p:ext uri="{19B8F6BF-5375-455C-9EA6-DF929625EA0E}">
        <p15:presenceInfo xmlns:p15="http://schemas.microsoft.com/office/powerpoint/2012/main" userId="S::melliott@raftelis.com::eff62de9-9b1b-491a-bd37-cb2ea2b001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6FA9"/>
    <a:srgbClr val="00B6DE"/>
    <a:srgbClr val="4CB94D"/>
    <a:srgbClr val="023B40"/>
    <a:srgbClr val="6D8076"/>
    <a:srgbClr val="D7D7D7"/>
    <a:srgbClr val="FFFFFF"/>
    <a:srgbClr val="F9E087"/>
    <a:srgbClr val="000000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C44427-FB8E-418D-9B63-65198BB77FF6}" v="8" dt="2026-03-13T20:56:43.2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52" autoAdjust="0"/>
  </p:normalViewPr>
  <p:slideViewPr>
    <p:cSldViewPr snapToGrid="0">
      <p:cViewPr varScale="1">
        <p:scale>
          <a:sx n="100" d="100"/>
          <a:sy n="100" d="100"/>
        </p:scale>
        <p:origin x="42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11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61E551-3A43-4A7B-8164-27BD01FAEE6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9BDBE2E-1705-4D41-89FE-A0FD16DDF2E0}">
      <dgm:prSet phldrT="[Text]" phldr="0" custT="1"/>
      <dgm:spPr/>
      <dgm:t>
        <a:bodyPr/>
        <a:lstStyle/>
        <a:p>
          <a:r>
            <a:rPr lang="en-US" sz="2200" dirty="0">
              <a:latin typeface="Aptos" panose="020B0004020202020204" pitchFamily="34" charset="0"/>
            </a:rPr>
            <a:t>Policy Framework</a:t>
          </a:r>
        </a:p>
      </dgm:t>
    </dgm:pt>
    <dgm:pt modelId="{32FC76C5-1363-461A-9E23-54E314BDA7C5}" type="parTrans" cxnId="{32F7D9FA-3758-4197-A527-B5E4F48CC75B}">
      <dgm:prSet/>
      <dgm:spPr/>
      <dgm:t>
        <a:bodyPr/>
        <a:lstStyle/>
        <a:p>
          <a:endParaRPr lang="en-US" sz="3000"/>
        </a:p>
      </dgm:t>
    </dgm:pt>
    <dgm:pt modelId="{6E52C62E-7EE9-4EF2-AA15-02096296D304}" type="sibTrans" cxnId="{32F7D9FA-3758-4197-A527-B5E4F48CC75B}">
      <dgm:prSet/>
      <dgm:spPr/>
      <dgm:t>
        <a:bodyPr/>
        <a:lstStyle/>
        <a:p>
          <a:endParaRPr lang="en-US" sz="3000"/>
        </a:p>
      </dgm:t>
    </dgm:pt>
    <dgm:pt modelId="{3E6C9326-529D-4734-96A4-B044D458B72F}">
      <dgm:prSet phldrT="[Text]" phldr="0" custT="1"/>
      <dgm:spPr/>
      <dgm:t>
        <a:bodyPr/>
        <a:lstStyle/>
        <a:p>
          <a:r>
            <a:rPr lang="en-US" sz="2200" dirty="0">
              <a:solidFill>
                <a:schemeClr val="tx1"/>
              </a:solidFill>
              <a:latin typeface="Aptos" panose="020B0004020202020204" pitchFamily="34" charset="0"/>
            </a:rPr>
            <a:t>Cost-of-Service Analysis</a:t>
          </a:r>
        </a:p>
      </dgm:t>
    </dgm:pt>
    <dgm:pt modelId="{47A66107-6EF5-4489-A05B-7EF78FC992C9}" type="parTrans" cxnId="{E853362C-0903-4E68-9F18-F1E34C0D07FC}">
      <dgm:prSet/>
      <dgm:spPr/>
      <dgm:t>
        <a:bodyPr/>
        <a:lstStyle/>
        <a:p>
          <a:endParaRPr lang="en-US" sz="3000"/>
        </a:p>
      </dgm:t>
    </dgm:pt>
    <dgm:pt modelId="{673567E5-1D84-49F3-A84E-14BF9F393B2A}" type="sibTrans" cxnId="{E853362C-0903-4E68-9F18-F1E34C0D07FC}">
      <dgm:prSet/>
      <dgm:spPr/>
      <dgm:t>
        <a:bodyPr/>
        <a:lstStyle/>
        <a:p>
          <a:endParaRPr lang="en-US" sz="3000"/>
        </a:p>
      </dgm:t>
    </dgm:pt>
    <dgm:pt modelId="{D68E5BA6-01E3-4B76-8569-3DE9AD479C43}">
      <dgm:prSet phldrT="[Text]" phldr="0" custT="1"/>
      <dgm:spPr/>
      <dgm:t>
        <a:bodyPr/>
        <a:lstStyle/>
        <a:p>
          <a:r>
            <a:rPr lang="en-US" sz="2200" dirty="0">
              <a:solidFill>
                <a:schemeClr val="tx1"/>
              </a:solidFill>
              <a:latin typeface="Aptos" panose="020B0004020202020204" pitchFamily="34" charset="0"/>
            </a:rPr>
            <a:t>Rate </a:t>
          </a:r>
          <a:br>
            <a:rPr lang="en-US" sz="2200" dirty="0">
              <a:solidFill>
                <a:schemeClr val="tx1"/>
              </a:solidFill>
              <a:latin typeface="Aptos" panose="020B0004020202020204" pitchFamily="34" charset="0"/>
            </a:rPr>
          </a:br>
          <a:r>
            <a:rPr lang="en-US" sz="2200" dirty="0">
              <a:solidFill>
                <a:schemeClr val="tx1"/>
              </a:solidFill>
              <a:latin typeface="Aptos" panose="020B0004020202020204" pitchFamily="34" charset="0"/>
            </a:rPr>
            <a:t>Design</a:t>
          </a:r>
        </a:p>
      </dgm:t>
    </dgm:pt>
    <dgm:pt modelId="{494B8E89-B86C-4267-926E-F1F172500DB0}" type="parTrans" cxnId="{036081B3-AE75-41D6-8B15-6AA7A0A5E7E6}">
      <dgm:prSet/>
      <dgm:spPr/>
      <dgm:t>
        <a:bodyPr/>
        <a:lstStyle/>
        <a:p>
          <a:endParaRPr lang="en-US" sz="3000"/>
        </a:p>
      </dgm:t>
    </dgm:pt>
    <dgm:pt modelId="{12F17643-F85C-4F4E-89CE-26AD5F42DC50}" type="sibTrans" cxnId="{036081B3-AE75-41D6-8B15-6AA7A0A5E7E6}">
      <dgm:prSet/>
      <dgm:spPr/>
      <dgm:t>
        <a:bodyPr/>
        <a:lstStyle/>
        <a:p>
          <a:endParaRPr lang="en-US" sz="3000"/>
        </a:p>
      </dgm:t>
    </dgm:pt>
    <dgm:pt modelId="{9265EC1C-01AA-474B-91DD-EA7675DEE248}">
      <dgm:prSet phldrT="[Text]" phldr="0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200" dirty="0">
              <a:solidFill>
                <a:schemeClr val="bg1"/>
              </a:solidFill>
              <a:latin typeface="Aptos" panose="020B0004020202020204" pitchFamily="34" charset="0"/>
            </a:rPr>
            <a:t>Documentation</a:t>
          </a:r>
        </a:p>
      </dgm:t>
    </dgm:pt>
    <dgm:pt modelId="{D78A713D-210B-4B8E-A6A6-331776381182}" type="parTrans" cxnId="{44CA0874-B923-4F04-9476-960B95FBD3F2}">
      <dgm:prSet/>
      <dgm:spPr/>
      <dgm:t>
        <a:bodyPr/>
        <a:lstStyle/>
        <a:p>
          <a:endParaRPr lang="en-US" sz="3000"/>
        </a:p>
      </dgm:t>
    </dgm:pt>
    <dgm:pt modelId="{6DDCD645-2AB4-4A98-8F1F-BAC7373BF5E5}" type="sibTrans" cxnId="{44CA0874-B923-4F04-9476-960B95FBD3F2}">
      <dgm:prSet/>
      <dgm:spPr/>
      <dgm:t>
        <a:bodyPr/>
        <a:lstStyle/>
        <a:p>
          <a:endParaRPr lang="en-US" sz="3000"/>
        </a:p>
      </dgm:t>
    </dgm:pt>
    <dgm:pt modelId="{4DF99EF5-65C8-452C-B301-AEEB48B6AE22}">
      <dgm:prSet phldrT="[Text]" phldr="0" custT="1"/>
      <dgm:spPr/>
      <dgm:t>
        <a:bodyPr/>
        <a:lstStyle/>
        <a:p>
          <a:r>
            <a:rPr lang="en-US" sz="2200" dirty="0">
              <a:latin typeface="Aptos" panose="020B0004020202020204" pitchFamily="34" charset="0"/>
            </a:rPr>
            <a:t>Financial Plan</a:t>
          </a:r>
        </a:p>
      </dgm:t>
    </dgm:pt>
    <dgm:pt modelId="{9EA5C976-9B0A-4B24-BD3D-94B4AA286739}" type="parTrans" cxnId="{C2DCF910-8BA0-45CD-B759-BDD5F1EB9745}">
      <dgm:prSet/>
      <dgm:spPr/>
      <dgm:t>
        <a:bodyPr/>
        <a:lstStyle/>
        <a:p>
          <a:endParaRPr lang="en-US"/>
        </a:p>
      </dgm:t>
    </dgm:pt>
    <dgm:pt modelId="{9C39133A-69D2-41F8-9133-82D299536BF0}" type="sibTrans" cxnId="{C2DCF910-8BA0-45CD-B759-BDD5F1EB9745}">
      <dgm:prSet/>
      <dgm:spPr/>
      <dgm:t>
        <a:bodyPr/>
        <a:lstStyle/>
        <a:p>
          <a:endParaRPr lang="en-US"/>
        </a:p>
      </dgm:t>
    </dgm:pt>
    <dgm:pt modelId="{EA0DF4E6-7F45-4F16-9C03-3B193E3BCF29}" type="pres">
      <dgm:prSet presAssocID="{0761E551-3A43-4A7B-8164-27BD01FAEE62}" presName="diagram" presStyleCnt="0">
        <dgm:presLayoutVars>
          <dgm:dir/>
          <dgm:resizeHandles val="exact"/>
        </dgm:presLayoutVars>
      </dgm:prSet>
      <dgm:spPr/>
    </dgm:pt>
    <dgm:pt modelId="{28403294-2A5A-4418-8FF2-4ABACADBAA15}" type="pres">
      <dgm:prSet presAssocID="{69BDBE2E-1705-4D41-89FE-A0FD16DDF2E0}" presName="node" presStyleLbl="node1" presStyleIdx="0" presStyleCnt="5" custScaleY="100000">
        <dgm:presLayoutVars>
          <dgm:bulletEnabled val="1"/>
        </dgm:presLayoutVars>
      </dgm:prSet>
      <dgm:spPr/>
    </dgm:pt>
    <dgm:pt modelId="{41951075-4B40-4B4B-9B9F-91C50AAC4EBD}" type="pres">
      <dgm:prSet presAssocID="{6E52C62E-7EE9-4EF2-AA15-02096296D304}" presName="sibTrans" presStyleCnt="0"/>
      <dgm:spPr/>
    </dgm:pt>
    <dgm:pt modelId="{35CF6467-7686-4A0D-9D19-C3EE50DE48C8}" type="pres">
      <dgm:prSet presAssocID="{4DF99EF5-65C8-452C-B301-AEEB48B6AE22}" presName="node" presStyleLbl="node1" presStyleIdx="1" presStyleCnt="5">
        <dgm:presLayoutVars>
          <dgm:bulletEnabled val="1"/>
        </dgm:presLayoutVars>
      </dgm:prSet>
      <dgm:spPr/>
    </dgm:pt>
    <dgm:pt modelId="{BD317269-7B97-46FC-BEE2-1BF19BE9C533}" type="pres">
      <dgm:prSet presAssocID="{9C39133A-69D2-41F8-9133-82D299536BF0}" presName="sibTrans" presStyleCnt="0"/>
      <dgm:spPr/>
    </dgm:pt>
    <dgm:pt modelId="{E675BC7D-4FD9-4B91-B715-41778871EDCE}" type="pres">
      <dgm:prSet presAssocID="{3E6C9326-529D-4734-96A4-B044D458B72F}" presName="node" presStyleLbl="node1" presStyleIdx="2" presStyleCnt="5">
        <dgm:presLayoutVars>
          <dgm:bulletEnabled val="1"/>
        </dgm:presLayoutVars>
      </dgm:prSet>
      <dgm:spPr/>
    </dgm:pt>
    <dgm:pt modelId="{D27753E7-C81A-4EEF-B241-E6DCD99CEB74}" type="pres">
      <dgm:prSet presAssocID="{673567E5-1D84-49F3-A84E-14BF9F393B2A}" presName="sibTrans" presStyleCnt="0"/>
      <dgm:spPr/>
    </dgm:pt>
    <dgm:pt modelId="{88F8F03B-980A-48F1-B66A-0CD047B56162}" type="pres">
      <dgm:prSet presAssocID="{D68E5BA6-01E3-4B76-8569-3DE9AD479C43}" presName="node" presStyleLbl="node1" presStyleIdx="3" presStyleCnt="5">
        <dgm:presLayoutVars>
          <dgm:bulletEnabled val="1"/>
        </dgm:presLayoutVars>
      </dgm:prSet>
      <dgm:spPr/>
    </dgm:pt>
    <dgm:pt modelId="{CB36194C-502C-45B5-B7E3-C27A9AAC40B6}" type="pres">
      <dgm:prSet presAssocID="{12F17643-F85C-4F4E-89CE-26AD5F42DC50}" presName="sibTrans" presStyleCnt="0"/>
      <dgm:spPr/>
    </dgm:pt>
    <dgm:pt modelId="{59467109-1B27-4099-9628-963B1BB0B76D}" type="pres">
      <dgm:prSet presAssocID="{9265EC1C-01AA-474B-91DD-EA7675DEE248}" presName="node" presStyleLbl="node1" presStyleIdx="4" presStyleCnt="5">
        <dgm:presLayoutVars>
          <dgm:bulletEnabled val="1"/>
        </dgm:presLayoutVars>
      </dgm:prSet>
      <dgm:spPr/>
    </dgm:pt>
  </dgm:ptLst>
  <dgm:cxnLst>
    <dgm:cxn modelId="{7EDF020E-F987-40D9-9EE9-4B84173C48C6}" type="presOf" srcId="{3E6C9326-529D-4734-96A4-B044D458B72F}" destId="{E675BC7D-4FD9-4B91-B715-41778871EDCE}" srcOrd="0" destOrd="0" presId="urn:microsoft.com/office/officeart/2005/8/layout/default"/>
    <dgm:cxn modelId="{C2DCF910-8BA0-45CD-B759-BDD5F1EB9745}" srcId="{0761E551-3A43-4A7B-8164-27BD01FAEE62}" destId="{4DF99EF5-65C8-452C-B301-AEEB48B6AE22}" srcOrd="1" destOrd="0" parTransId="{9EA5C976-9B0A-4B24-BD3D-94B4AA286739}" sibTransId="{9C39133A-69D2-41F8-9133-82D299536BF0}"/>
    <dgm:cxn modelId="{E853362C-0903-4E68-9F18-F1E34C0D07FC}" srcId="{0761E551-3A43-4A7B-8164-27BD01FAEE62}" destId="{3E6C9326-529D-4734-96A4-B044D458B72F}" srcOrd="2" destOrd="0" parTransId="{47A66107-6EF5-4489-A05B-7EF78FC992C9}" sibTransId="{673567E5-1D84-49F3-A84E-14BF9F393B2A}"/>
    <dgm:cxn modelId="{44CA0874-B923-4F04-9476-960B95FBD3F2}" srcId="{0761E551-3A43-4A7B-8164-27BD01FAEE62}" destId="{9265EC1C-01AA-474B-91DD-EA7675DEE248}" srcOrd="4" destOrd="0" parTransId="{D78A713D-210B-4B8E-A6A6-331776381182}" sibTransId="{6DDCD645-2AB4-4A98-8F1F-BAC7373BF5E5}"/>
    <dgm:cxn modelId="{23754685-8BAD-46F3-9412-81E50C2F1142}" type="presOf" srcId="{69BDBE2E-1705-4D41-89FE-A0FD16DDF2E0}" destId="{28403294-2A5A-4418-8FF2-4ABACADBAA15}" srcOrd="0" destOrd="0" presId="urn:microsoft.com/office/officeart/2005/8/layout/default"/>
    <dgm:cxn modelId="{933E7C96-96A6-44B9-BFFF-C69E65EB33A6}" type="presOf" srcId="{0761E551-3A43-4A7B-8164-27BD01FAEE62}" destId="{EA0DF4E6-7F45-4F16-9C03-3B193E3BCF29}" srcOrd="0" destOrd="0" presId="urn:microsoft.com/office/officeart/2005/8/layout/default"/>
    <dgm:cxn modelId="{96D65BAC-31AB-4E5A-8902-ACF8C014D24D}" type="presOf" srcId="{4DF99EF5-65C8-452C-B301-AEEB48B6AE22}" destId="{35CF6467-7686-4A0D-9D19-C3EE50DE48C8}" srcOrd="0" destOrd="0" presId="urn:microsoft.com/office/officeart/2005/8/layout/default"/>
    <dgm:cxn modelId="{036081B3-AE75-41D6-8B15-6AA7A0A5E7E6}" srcId="{0761E551-3A43-4A7B-8164-27BD01FAEE62}" destId="{D68E5BA6-01E3-4B76-8569-3DE9AD479C43}" srcOrd="3" destOrd="0" parTransId="{494B8E89-B86C-4267-926E-F1F172500DB0}" sibTransId="{12F17643-F85C-4F4E-89CE-26AD5F42DC50}"/>
    <dgm:cxn modelId="{657EB3DE-9F88-4560-BB54-3868C1291433}" type="presOf" srcId="{9265EC1C-01AA-474B-91DD-EA7675DEE248}" destId="{59467109-1B27-4099-9628-963B1BB0B76D}" srcOrd="0" destOrd="0" presId="urn:microsoft.com/office/officeart/2005/8/layout/default"/>
    <dgm:cxn modelId="{D69E53F4-4C9C-460A-91EA-A85E87C3D65E}" type="presOf" srcId="{D68E5BA6-01E3-4B76-8569-3DE9AD479C43}" destId="{88F8F03B-980A-48F1-B66A-0CD047B56162}" srcOrd="0" destOrd="0" presId="urn:microsoft.com/office/officeart/2005/8/layout/default"/>
    <dgm:cxn modelId="{32F7D9FA-3758-4197-A527-B5E4F48CC75B}" srcId="{0761E551-3A43-4A7B-8164-27BD01FAEE62}" destId="{69BDBE2E-1705-4D41-89FE-A0FD16DDF2E0}" srcOrd="0" destOrd="0" parTransId="{32FC76C5-1363-461A-9E23-54E314BDA7C5}" sibTransId="{6E52C62E-7EE9-4EF2-AA15-02096296D304}"/>
    <dgm:cxn modelId="{2EBF8942-46D4-4106-AE18-2EBB7831F7CD}" type="presParOf" srcId="{EA0DF4E6-7F45-4F16-9C03-3B193E3BCF29}" destId="{28403294-2A5A-4418-8FF2-4ABACADBAA15}" srcOrd="0" destOrd="0" presId="urn:microsoft.com/office/officeart/2005/8/layout/default"/>
    <dgm:cxn modelId="{5E24EC9E-9108-4B3A-B4C3-8F770872A37A}" type="presParOf" srcId="{EA0DF4E6-7F45-4F16-9C03-3B193E3BCF29}" destId="{41951075-4B40-4B4B-9B9F-91C50AAC4EBD}" srcOrd="1" destOrd="0" presId="urn:microsoft.com/office/officeart/2005/8/layout/default"/>
    <dgm:cxn modelId="{9F7C77A2-E1E7-459E-B429-813020C57685}" type="presParOf" srcId="{EA0DF4E6-7F45-4F16-9C03-3B193E3BCF29}" destId="{35CF6467-7686-4A0D-9D19-C3EE50DE48C8}" srcOrd="2" destOrd="0" presId="urn:microsoft.com/office/officeart/2005/8/layout/default"/>
    <dgm:cxn modelId="{61A4A94B-167A-4547-BE68-D04209FB07CC}" type="presParOf" srcId="{EA0DF4E6-7F45-4F16-9C03-3B193E3BCF29}" destId="{BD317269-7B97-46FC-BEE2-1BF19BE9C533}" srcOrd="3" destOrd="0" presId="urn:microsoft.com/office/officeart/2005/8/layout/default"/>
    <dgm:cxn modelId="{5A8826AD-73C7-47AF-8E01-82360590FB63}" type="presParOf" srcId="{EA0DF4E6-7F45-4F16-9C03-3B193E3BCF29}" destId="{E675BC7D-4FD9-4B91-B715-41778871EDCE}" srcOrd="4" destOrd="0" presId="urn:microsoft.com/office/officeart/2005/8/layout/default"/>
    <dgm:cxn modelId="{9225C992-0C6C-4B10-AAB5-8D0AC0257F32}" type="presParOf" srcId="{EA0DF4E6-7F45-4F16-9C03-3B193E3BCF29}" destId="{D27753E7-C81A-4EEF-B241-E6DCD99CEB74}" srcOrd="5" destOrd="0" presId="urn:microsoft.com/office/officeart/2005/8/layout/default"/>
    <dgm:cxn modelId="{53B50198-D811-489E-8AF7-E4A8C8BECCF6}" type="presParOf" srcId="{EA0DF4E6-7F45-4F16-9C03-3B193E3BCF29}" destId="{88F8F03B-980A-48F1-B66A-0CD047B56162}" srcOrd="6" destOrd="0" presId="urn:microsoft.com/office/officeart/2005/8/layout/default"/>
    <dgm:cxn modelId="{8A1DCF00-F243-4E6F-A75A-E0C65B6958A1}" type="presParOf" srcId="{EA0DF4E6-7F45-4F16-9C03-3B193E3BCF29}" destId="{CB36194C-502C-45B5-B7E3-C27A9AAC40B6}" srcOrd="7" destOrd="0" presId="urn:microsoft.com/office/officeart/2005/8/layout/default"/>
    <dgm:cxn modelId="{93F6F542-1B33-4CE2-8C66-06BB1605AAB0}" type="presParOf" srcId="{EA0DF4E6-7F45-4F16-9C03-3B193E3BCF29}" destId="{59467109-1B27-4099-9628-963B1BB0B76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403294-2A5A-4418-8FF2-4ABACADBAA15}">
      <dsp:nvSpPr>
        <dsp:cNvPr id="0" name=""/>
        <dsp:cNvSpPr/>
      </dsp:nvSpPr>
      <dsp:spPr>
        <a:xfrm>
          <a:off x="4001" y="373548"/>
          <a:ext cx="2166631" cy="12999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ptos" panose="020B0004020202020204" pitchFamily="34" charset="0"/>
            </a:rPr>
            <a:t>Policy Framework</a:t>
          </a:r>
        </a:p>
      </dsp:txBody>
      <dsp:txXfrm>
        <a:off x="4001" y="373548"/>
        <a:ext cx="2166631" cy="1299978"/>
      </dsp:txXfrm>
    </dsp:sp>
    <dsp:sp modelId="{35CF6467-7686-4A0D-9D19-C3EE50DE48C8}">
      <dsp:nvSpPr>
        <dsp:cNvPr id="0" name=""/>
        <dsp:cNvSpPr/>
      </dsp:nvSpPr>
      <dsp:spPr>
        <a:xfrm>
          <a:off x="2387296" y="373548"/>
          <a:ext cx="2166631" cy="12999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ptos" panose="020B0004020202020204" pitchFamily="34" charset="0"/>
            </a:rPr>
            <a:t>Financial Plan</a:t>
          </a:r>
        </a:p>
      </dsp:txBody>
      <dsp:txXfrm>
        <a:off x="2387296" y="373548"/>
        <a:ext cx="2166631" cy="1299978"/>
      </dsp:txXfrm>
    </dsp:sp>
    <dsp:sp modelId="{E675BC7D-4FD9-4B91-B715-41778871EDCE}">
      <dsp:nvSpPr>
        <dsp:cNvPr id="0" name=""/>
        <dsp:cNvSpPr/>
      </dsp:nvSpPr>
      <dsp:spPr>
        <a:xfrm>
          <a:off x="4770590" y="373548"/>
          <a:ext cx="2166631" cy="12999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  <a:latin typeface="Aptos" panose="020B0004020202020204" pitchFamily="34" charset="0"/>
            </a:rPr>
            <a:t>Cost-of-Service Analysis</a:t>
          </a:r>
        </a:p>
      </dsp:txBody>
      <dsp:txXfrm>
        <a:off x="4770590" y="373548"/>
        <a:ext cx="2166631" cy="1299978"/>
      </dsp:txXfrm>
    </dsp:sp>
    <dsp:sp modelId="{88F8F03B-980A-48F1-B66A-0CD047B56162}">
      <dsp:nvSpPr>
        <dsp:cNvPr id="0" name=""/>
        <dsp:cNvSpPr/>
      </dsp:nvSpPr>
      <dsp:spPr>
        <a:xfrm>
          <a:off x="7153884" y="373548"/>
          <a:ext cx="2166631" cy="12999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  <a:latin typeface="Aptos" panose="020B0004020202020204" pitchFamily="34" charset="0"/>
            </a:rPr>
            <a:t>Rate </a:t>
          </a:r>
          <a:br>
            <a:rPr lang="en-US" sz="2200" kern="1200" dirty="0">
              <a:solidFill>
                <a:schemeClr val="tx1"/>
              </a:solidFill>
              <a:latin typeface="Aptos" panose="020B0004020202020204" pitchFamily="34" charset="0"/>
            </a:rPr>
          </a:br>
          <a:r>
            <a:rPr lang="en-US" sz="2200" kern="1200" dirty="0">
              <a:solidFill>
                <a:schemeClr val="tx1"/>
              </a:solidFill>
              <a:latin typeface="Aptos" panose="020B0004020202020204" pitchFamily="34" charset="0"/>
            </a:rPr>
            <a:t>Design</a:t>
          </a:r>
        </a:p>
      </dsp:txBody>
      <dsp:txXfrm>
        <a:off x="7153884" y="373548"/>
        <a:ext cx="2166631" cy="1299978"/>
      </dsp:txXfrm>
    </dsp:sp>
    <dsp:sp modelId="{59467109-1B27-4099-9628-963B1BB0B76D}">
      <dsp:nvSpPr>
        <dsp:cNvPr id="0" name=""/>
        <dsp:cNvSpPr/>
      </dsp:nvSpPr>
      <dsp:spPr>
        <a:xfrm>
          <a:off x="9537179" y="373548"/>
          <a:ext cx="2166631" cy="1299978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  <a:latin typeface="Aptos" panose="020B0004020202020204" pitchFamily="34" charset="0"/>
            </a:rPr>
            <a:t>Documentation</a:t>
          </a:r>
        </a:p>
      </dsp:txBody>
      <dsp:txXfrm>
        <a:off x="9537179" y="373548"/>
        <a:ext cx="2166631" cy="1299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3647"/>
          </a:xfrm>
          <a:prstGeom prst="rect">
            <a:avLst/>
          </a:prstGeom>
        </p:spPr>
        <p:txBody>
          <a:bodyPr vert="horz" lIns="92538" tIns="46269" rIns="92538" bIns="462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3647"/>
          </a:xfrm>
          <a:prstGeom prst="rect">
            <a:avLst/>
          </a:prstGeom>
        </p:spPr>
        <p:txBody>
          <a:bodyPr vert="horz" lIns="92538" tIns="46269" rIns="92538" bIns="46269" rtlCol="0"/>
          <a:lstStyle>
            <a:lvl1pPr algn="r">
              <a:defRPr sz="1200"/>
            </a:lvl1pPr>
          </a:lstStyle>
          <a:p>
            <a:fld id="{A6018781-FBF9-354C-A025-C49C596164BA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7194"/>
            <a:ext cx="3013763" cy="463646"/>
          </a:xfrm>
          <a:prstGeom prst="rect">
            <a:avLst/>
          </a:prstGeom>
        </p:spPr>
        <p:txBody>
          <a:bodyPr vert="horz" lIns="92538" tIns="46269" rIns="92538" bIns="462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3647"/>
          </a:xfrm>
          <a:prstGeom prst="rect">
            <a:avLst/>
          </a:prstGeom>
        </p:spPr>
        <p:txBody>
          <a:bodyPr vert="horz" lIns="92538" tIns="46269" rIns="92538" bIns="462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3647"/>
          </a:xfrm>
          <a:prstGeom prst="rect">
            <a:avLst/>
          </a:prstGeom>
        </p:spPr>
        <p:txBody>
          <a:bodyPr vert="horz" lIns="92538" tIns="46269" rIns="92538" bIns="46269" rtlCol="0"/>
          <a:lstStyle>
            <a:lvl1pPr algn="r">
              <a:defRPr sz="1200"/>
            </a:lvl1pPr>
          </a:lstStyle>
          <a:p>
            <a:fld id="{108FFD40-13C9-7B48-A0BE-E251E1E33FE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4113"/>
            <a:ext cx="5545138" cy="3119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38" tIns="46269" rIns="92538" bIns="462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5" y="4447154"/>
            <a:ext cx="5563870" cy="3638580"/>
          </a:xfrm>
          <a:prstGeom prst="rect">
            <a:avLst/>
          </a:prstGeom>
        </p:spPr>
        <p:txBody>
          <a:bodyPr vert="horz" lIns="92538" tIns="46269" rIns="92538" bIns="462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4"/>
            <a:ext cx="3013763" cy="463646"/>
          </a:xfrm>
          <a:prstGeom prst="rect">
            <a:avLst/>
          </a:prstGeom>
        </p:spPr>
        <p:txBody>
          <a:bodyPr vert="horz" lIns="92538" tIns="46269" rIns="92538" bIns="462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4"/>
            <a:ext cx="3013763" cy="463646"/>
          </a:xfrm>
          <a:prstGeom prst="rect">
            <a:avLst/>
          </a:prstGeom>
        </p:spPr>
        <p:txBody>
          <a:bodyPr vert="horz" lIns="92538" tIns="46269" rIns="92538" bIns="46269" rtlCol="0" anchor="b"/>
          <a:lstStyle>
            <a:lvl1pPr algn="r">
              <a:defRPr sz="1200"/>
            </a:lvl1pPr>
          </a:lstStyle>
          <a:p>
            <a:fld id="{6F8E2375-F1B1-284C-A827-B0E603FDB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44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075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B1967-BC03-7B37-178B-80151AA03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40E0D1-BD95-C336-5207-56A23FEBA7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7B418E-C3B1-7554-6814-295481F0DB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D80678-F837-5FF5-4A50-2E3FEF316D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32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0AEA3-5BD4-99BC-9336-7D9D67C79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B6E1E6-2B52-A89D-6EC3-D5E3B55C16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1A232D-1FF6-1D13-550C-1714432BDB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69E90B-3E3B-601A-01ED-6DEF7BB1E1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28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97B1E-226D-10D3-C2B3-2A4BA936B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93D922-C219-8DCA-D885-3372E4F229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651809-7462-EA98-CF09-22ABB056B4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0113FE-B5FB-13C8-7343-57F55B43C5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8E2375-F1B1-284C-A827-B0E603FDBDD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99016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0D10B-ABF9-D1D5-2B80-7FBF7E146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6E977E-0D2B-4E49-D964-A6AFD225B4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590482-A1DE-1D78-F638-4C09B4092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EA2FDF-2D01-F6D7-C8D2-69615D0EB1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8E2375-F1B1-284C-A827-B0E603FDBDD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69300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373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98E26-138B-1B18-3DA4-B48620148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13F62C-C7B9-F958-7F0D-1E919F0675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F32F1B-06B0-068E-1607-9BE6723A43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4AA87-C559-75B4-F0D5-7880E2DD04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829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FC982-A65B-192F-D664-D06471675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5E63D7-0543-E79D-F620-A1DEBDA9E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5D6C1-B637-32C2-F820-3000E3C5D2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C14001-D878-6E98-C89A-3AD5A5CBE0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145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C8B22-D92E-C1F6-393C-F947AF17D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8D8B67-1934-24B1-5970-54111C4B99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908F8E-EB99-9338-FE26-E0111AA76E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3769D-3060-1DCD-74FB-5CE7BEE41D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822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41DE3-8590-363E-4449-3CF22C91A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C6DDA0-1467-3D63-471D-BB4F1D52AB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C1CA99-17C8-2FF8-E85B-0698765C74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01430-900A-AA8B-5549-5648E175CE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604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E021B-D73F-1357-2068-64257EE6E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FBECFA-96F7-0CCC-EAC2-B00C07089B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44F7F1-758E-AE83-5ECD-828B9C3281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B0E7C9-9F12-4565-E2B4-FB6DC3213E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95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F2798-4BB9-01E8-87DB-15B75D5F0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27B30A-5314-EF8D-DB46-A39E7E77AE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984503-EE54-D558-6367-8062E5B413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4C2765-2A94-0ECA-F494-AE5521C813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583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A2B1E-F7ED-263F-E1C7-9CE1C4F1E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0AB8DA-3300-0125-5727-AF122D0F16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0B3879-B875-A655-2FD6-84EEDBEE88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D4C19-9E25-5264-A540-7F8D6657B0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8E2375-F1B1-284C-A827-B0E603FDBDD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54325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9BF87-E1E5-9E1A-F341-E90B2F4D4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32737-0034-6005-1124-FBFF71F0D0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084B16-FE1E-5698-5DCA-AED3277E59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306CA-1F1A-5447-479B-F65CC7CE3E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612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5AEA7-A307-84B8-479E-63EF2968B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9552B9-5C24-FBE4-1045-807D1DF64A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7EF1CC-2C6C-8E80-6FD3-F088F0FB2C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4F0426-FA4E-9D83-5A8E-9FFD64923E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798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75CAE-3EE5-E873-C7CC-F98B43CD5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A1A2DA-B66F-D037-3E8D-60CA2422D9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256BAD-DC31-7D99-3601-972C16A1A8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88C208-35D3-AADF-B270-A7DD2B6DEB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431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2645A-A426-A484-60A6-E9B1AD26A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B88F22-0157-62A0-6B64-D2C58D9461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BD49A2-D210-6390-8466-CF99953552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8DD0E-FE51-02C5-B612-C3EC00F08B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667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54403-EE9F-691F-6D03-7C07B67C7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61EC59-7B6A-1527-1363-EF186E92B6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18EAA9-DC3E-A18C-2D50-20F54F70C2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4F7C85-486E-9996-FF40-8181B84001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8E2375-F1B1-284C-A827-B0E603FDBDD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9723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9AF2E-795D-6B5D-6161-A47946C85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92FBD8-AE8A-3C7E-B175-95189B8947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DE6EED-004F-D3C8-7304-B6D377241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08F2-A7A9-DC08-08B2-12533CEFDE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11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7BC12-1E81-069B-9933-76F1FD75E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6D4EFF-303C-12FC-2355-6000999B87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4F3D52-0F5F-DAD2-4E1C-E0E7A64DA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CBAB01-968D-8619-E5AC-C35A25DD6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04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CEDB1-6209-EC8B-DE88-AE7BDD907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01A0E5-888D-5C23-2661-CE726BA6BA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CE83D7-1FB0-6E02-36F8-0CE3CBCA4C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AAB205-5C55-434F-0112-902477216E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47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68860-43D2-9E8F-D106-AC1408DEC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AABF94-2E81-0CFF-09AB-EAE1446677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1AC5D0-46ED-9EC0-7E36-C6A8868B21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93DB69-CFC5-E510-B1BA-0DDC7A9B98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4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CCF2A-09AA-237A-0A22-BF2FEDECE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DBC86F-78B2-D338-5608-AA590C0679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5289C0-80A8-8ACC-E326-40CD4E0BF9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F8B56E-B9A2-47E8-E324-446FC2758D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30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CCCC6-B474-D62D-2AAA-818832A2A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A98436-5C88-50DA-2221-3FF97F36B5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FFB4B2-C3F6-5967-1264-E67F9B4CA4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38117-7202-A73F-E12E-473CD0308E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92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4F259-3ABA-2047-DB06-7CD911D08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002236-2022-E57C-7846-CF87454113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CE630D-9613-3699-1D2F-51C45E276E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9F41D-7EA1-C706-9634-7710AAA01F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449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black background with white text&#10;&#10;AI-generated content may be incorrect.">
            <a:extLst>
              <a:ext uri="{FF2B5EF4-FFF2-40B4-BE49-F238E27FC236}">
                <a16:creationId xmlns:a16="http://schemas.microsoft.com/office/drawing/2014/main" id="{4231FAF8-E69E-061D-EAC7-52BABE9AE1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58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4177" y="338591"/>
            <a:ext cx="9306296" cy="1248744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accent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177" y="1591151"/>
            <a:ext cx="6737267" cy="121934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1763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and blue background with white text&#10;&#10;AI-generated content may be incorrect.">
            <a:extLst>
              <a:ext uri="{FF2B5EF4-FFF2-40B4-BE49-F238E27FC236}">
                <a16:creationId xmlns:a16="http://schemas.microsoft.com/office/drawing/2014/main" id="{F8D04E05-4338-1FAC-218D-64E60DE02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/>
          <a:lstStyle>
            <a:lvl1pPr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10" y="1072738"/>
            <a:ext cx="11707090" cy="487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A1070B-E53E-4F23-90CF-57ED1B7E60C0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96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black background&#10;&#10;AI-generated content may be incorrect.">
            <a:extLst>
              <a:ext uri="{FF2B5EF4-FFF2-40B4-BE49-F238E27FC236}">
                <a16:creationId xmlns:a16="http://schemas.microsoft.com/office/drawing/2014/main" id="{F2FFE349-3691-D1B1-6CB3-0C39728F0F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557" y="640977"/>
            <a:ext cx="10515600" cy="1453040"/>
          </a:xfrm>
        </p:spPr>
        <p:txBody>
          <a:bodyPr anchor="b"/>
          <a:lstStyle>
            <a:lvl1pPr>
              <a:defRPr sz="4000" b="1">
                <a:solidFill>
                  <a:schemeClr val="accent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849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2FFE349-3691-D1B1-6CB3-0C39728F0F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557" y="640977"/>
            <a:ext cx="10515600" cy="1453040"/>
          </a:xfrm>
        </p:spPr>
        <p:txBody>
          <a:bodyPr anchor="b"/>
          <a:lstStyle>
            <a:lvl1pPr>
              <a:defRPr sz="4000" b="1">
                <a:solidFill>
                  <a:schemeClr val="accent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02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31, 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8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31, 2022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3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31, 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52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9AFCFF1-24C2-0EB8-70DD-98EECA3C61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39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r>
              <a:rPr lang="en-US"/>
              <a:t>May 31,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0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9" r:id="rId1"/>
    <p:sldLayoutId id="2147484380" r:id="rId2"/>
    <p:sldLayoutId id="2147484381" r:id="rId3"/>
    <p:sldLayoutId id="2147484391" r:id="rId4"/>
    <p:sldLayoutId id="2147484382" r:id="rId5"/>
    <p:sldLayoutId id="2147484383" r:id="rId6"/>
    <p:sldLayoutId id="2147484384" r:id="rId7"/>
    <p:sldLayoutId id="2147484385" r:id="rId8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orient="horz" pos="3952">
          <p15:clr>
            <a:srgbClr val="F26B43"/>
          </p15:clr>
        </p15:guide>
        <p15:guide id="5" pos="643">
          <p15:clr>
            <a:srgbClr val="F26B43"/>
          </p15:clr>
        </p15:guide>
        <p15:guide id="6" pos="7039">
          <p15:clr>
            <a:srgbClr val="F26B43"/>
          </p15:clr>
        </p15:guide>
        <p15:guide id="7">
          <p15:clr>
            <a:srgbClr val="F26B43"/>
          </p15:clr>
        </p15:guide>
        <p15:guide id="8" pos="7680">
          <p15:clr>
            <a:srgbClr val="F26B43"/>
          </p15:clr>
        </p15:guide>
        <p15:guide id="9" orient="horz">
          <p15:clr>
            <a:srgbClr val="F26B43"/>
          </p15:clr>
        </p15:guide>
        <p15:guide id="10" orient="horz" pos="4320">
          <p15:clr>
            <a:srgbClr val="F26B43"/>
          </p15:clr>
        </p15:guide>
        <p15:guide id="11" pos="1277">
          <p15:clr>
            <a:srgbClr val="F26B43"/>
          </p15:clr>
        </p15:guide>
        <p15:guide id="12" orient="horz" pos="709">
          <p15:clr>
            <a:srgbClr val="F26B43"/>
          </p15:clr>
        </p15:guide>
        <p15:guide id="13" pos="19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nphan@water-economics.com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C7688D9-885D-CADD-007E-12F1A914A5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SERRANO WATER DISTRICT </a:t>
            </a:r>
            <a:br>
              <a:rPr lang="en-US" dirty="0"/>
            </a:br>
            <a:r>
              <a:rPr lang="en-US" dirty="0"/>
              <a:t>2026 WATER RATE STUDY</a:t>
            </a:r>
            <a:endParaRPr lang="en-US" sz="3000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092F2C28-B75B-A5B3-C6A3-F21811695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177" y="1591151"/>
            <a:ext cx="6737267" cy="464986"/>
          </a:xfrm>
        </p:spPr>
        <p:txBody>
          <a:bodyPr/>
          <a:lstStyle/>
          <a:p>
            <a:r>
              <a:rPr lang="en-US" dirty="0"/>
              <a:t>Board Meeting – March 19, 2026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960290-3512-4FFF-9C3C-761B1C3E364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492875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  <a:defRPr/>
            </a:pPr>
            <a:fld id="{0969892B-6FB2-445D-B6A4-8332FBFF141C}" type="slidenum">
              <a:rPr lang="en-US" smtClean="0"/>
              <a:pPr defTabSz="914400">
                <a:spcAft>
                  <a:spcPts val="60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94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EEA56-0A11-121B-5FBC-9CC7F1248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E733F586-FECA-A195-00B6-89EE5DE19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Plan</a:t>
            </a:r>
          </a:p>
        </p:txBody>
      </p:sp>
    </p:spTree>
    <p:extLst>
      <p:ext uri="{BB962C8B-B14F-4D97-AF65-F5344CB8AC3E}">
        <p14:creationId xmlns:p14="http://schemas.microsoft.com/office/powerpoint/2010/main" val="3243292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FBB23-807A-62BB-7250-7008F88B3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8E8D317-F5A1-D102-C722-823FE9EC1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Key Financial Plan Assumptions: CIP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6DBD5E-789D-EF6A-17F3-45DDA99D3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3F9CBF2-DE0F-66A5-ADCE-C1BE8E5AB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7"/>
            <a:ext cx="11707090" cy="4540411"/>
          </a:xfrm>
        </p:spPr>
        <p:txBody>
          <a:bodyPr>
            <a:normAutofit/>
          </a:bodyPr>
          <a:lstStyle/>
          <a:p>
            <a:r>
              <a:rPr lang="en-US" dirty="0"/>
              <a:t>New well 100% funded by OCWD loan</a:t>
            </a:r>
          </a:p>
          <a:p>
            <a:r>
              <a:rPr lang="en-US" dirty="0"/>
              <a:t>$26M of Smith Reservoir costs assumed to funded by new bond issue</a:t>
            </a:r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A58F613-D55C-8BEA-DC66-8D47F66FB3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447209"/>
              </p:ext>
            </p:extLst>
          </p:nvPr>
        </p:nvGraphicFramePr>
        <p:xfrm>
          <a:off x="405908" y="2262597"/>
          <a:ext cx="11380183" cy="2590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16694">
                  <a:extLst>
                    <a:ext uri="{9D8B030D-6E8A-4147-A177-3AD203B41FA5}">
                      <a16:colId xmlns:a16="http://schemas.microsoft.com/office/drawing/2014/main" val="989175110"/>
                    </a:ext>
                  </a:extLst>
                </a:gridCol>
                <a:gridCol w="1251927">
                  <a:extLst>
                    <a:ext uri="{9D8B030D-6E8A-4147-A177-3AD203B41FA5}">
                      <a16:colId xmlns:a16="http://schemas.microsoft.com/office/drawing/2014/main" val="978982347"/>
                    </a:ext>
                  </a:extLst>
                </a:gridCol>
                <a:gridCol w="1251927">
                  <a:extLst>
                    <a:ext uri="{9D8B030D-6E8A-4147-A177-3AD203B41FA5}">
                      <a16:colId xmlns:a16="http://schemas.microsoft.com/office/drawing/2014/main" val="3799685900"/>
                    </a:ext>
                  </a:extLst>
                </a:gridCol>
                <a:gridCol w="1251927">
                  <a:extLst>
                    <a:ext uri="{9D8B030D-6E8A-4147-A177-3AD203B41FA5}">
                      <a16:colId xmlns:a16="http://schemas.microsoft.com/office/drawing/2014/main" val="2324375922"/>
                    </a:ext>
                  </a:extLst>
                </a:gridCol>
                <a:gridCol w="1251927">
                  <a:extLst>
                    <a:ext uri="{9D8B030D-6E8A-4147-A177-3AD203B41FA5}">
                      <a16:colId xmlns:a16="http://schemas.microsoft.com/office/drawing/2014/main" val="2178418406"/>
                    </a:ext>
                  </a:extLst>
                </a:gridCol>
                <a:gridCol w="1251927">
                  <a:extLst>
                    <a:ext uri="{9D8B030D-6E8A-4147-A177-3AD203B41FA5}">
                      <a16:colId xmlns:a16="http://schemas.microsoft.com/office/drawing/2014/main" val="3128324674"/>
                    </a:ext>
                  </a:extLst>
                </a:gridCol>
                <a:gridCol w="1251927">
                  <a:extLst>
                    <a:ext uri="{9D8B030D-6E8A-4147-A177-3AD203B41FA5}">
                      <a16:colId xmlns:a16="http://schemas.microsoft.com/office/drawing/2014/main" val="2126417219"/>
                    </a:ext>
                  </a:extLst>
                </a:gridCol>
                <a:gridCol w="1251927">
                  <a:extLst>
                    <a:ext uri="{9D8B030D-6E8A-4147-A177-3AD203B41FA5}">
                      <a16:colId xmlns:a16="http://schemas.microsoft.com/office/drawing/2014/main" val="4104800182"/>
                    </a:ext>
                  </a:extLst>
                </a:gridCol>
              </a:tblGrid>
              <a:tr h="307521">
                <a:tc>
                  <a:txBody>
                    <a:bodyPr/>
                    <a:lstStyle/>
                    <a:p>
                      <a:pPr marL="0" algn="l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CIP Projects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ctr" fontAlgn="ctr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FY 2026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ctr" fontAlgn="ctr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FY 2027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ctr" fontAlgn="ctr">
                        <a:buNone/>
                      </a:pPr>
                      <a:r>
                        <a:rPr lang="en-US" sz="1600" u="none" strike="noStrike">
                          <a:effectLst/>
                          <a:latin typeface="Aptos" panose="020B0004020202020204" pitchFamily="34" charset="0"/>
                        </a:rPr>
                        <a:t>FY 2028</a:t>
                      </a:r>
                      <a:endParaRPr lang="en-US" sz="1600" b="1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ctr" fontAlgn="ctr">
                        <a:buNone/>
                      </a:pPr>
                      <a:r>
                        <a:rPr lang="en-US" sz="1600" u="none" strike="noStrike">
                          <a:effectLst/>
                          <a:latin typeface="Aptos" panose="020B0004020202020204" pitchFamily="34" charset="0"/>
                        </a:rPr>
                        <a:t>FY 2029</a:t>
                      </a:r>
                      <a:endParaRPr lang="en-US" sz="1600" b="1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ctr" fontAlgn="ctr">
                        <a:buNone/>
                      </a:pPr>
                      <a:r>
                        <a:rPr lang="en-US" sz="1600" u="none" strike="noStrike">
                          <a:effectLst/>
                          <a:latin typeface="Aptos" panose="020B0004020202020204" pitchFamily="34" charset="0"/>
                        </a:rPr>
                        <a:t>FY 2030</a:t>
                      </a:r>
                      <a:endParaRPr lang="en-US" sz="1600" b="1" i="0" u="none" strike="noStrike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ctr" fontAlgn="ctr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FY 2031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ct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</a:rPr>
                        <a:t>Total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61617522"/>
                  </a:ext>
                </a:extLst>
              </a:tr>
              <a:tr h="307521">
                <a:tc>
                  <a:txBody>
                    <a:bodyPr/>
                    <a:lstStyle/>
                    <a:p>
                      <a:pPr marL="0" algn="l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New Well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$800,000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$7,200,000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$8,000,000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519397947"/>
                  </a:ext>
                </a:extLst>
              </a:tr>
              <a:tr h="307521">
                <a:tc>
                  <a:txBody>
                    <a:bodyPr/>
                    <a:lstStyle/>
                    <a:p>
                      <a:pPr marL="0" algn="l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Smith Reservoir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$13,500,000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$13,500,000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$27,000,000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484113528"/>
                  </a:ext>
                </a:extLst>
              </a:tr>
              <a:tr h="307521">
                <a:tc>
                  <a:txBody>
                    <a:bodyPr/>
                    <a:lstStyle/>
                    <a:p>
                      <a:pPr marL="0" algn="l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Lockett Reservoir Coating &amp; Corrosion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$2,000,000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$2,000,000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164456293"/>
                  </a:ext>
                </a:extLst>
              </a:tr>
              <a:tr h="307521">
                <a:tc>
                  <a:txBody>
                    <a:bodyPr/>
                    <a:lstStyle/>
                    <a:p>
                      <a:pPr marL="0" algn="l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Main Line Replacement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$500,000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>
                          <a:effectLst/>
                          <a:latin typeface="Aptos" panose="020B0004020202020204" pitchFamily="34" charset="0"/>
                        </a:rPr>
                        <a:t>$2,000,000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$2,060,000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$2,121,800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$2,185,454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$2,251,018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$11,118,272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845691794"/>
                  </a:ext>
                </a:extLst>
              </a:tr>
              <a:tr h="307521">
                <a:tc>
                  <a:txBody>
                    <a:bodyPr/>
                    <a:lstStyle/>
                    <a:p>
                      <a:pPr marL="0" algn="l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Misc. Capital Replacements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>
                          <a:effectLst/>
                          <a:latin typeface="Aptos" panose="020B0004020202020204" pitchFamily="34" charset="0"/>
                        </a:rPr>
                        <a:t>$140,000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$200,000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$206,000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$212,180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$218,545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$225,102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$1,201,827 </a:t>
                      </a: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342501"/>
                  </a:ext>
                </a:extLst>
              </a:tr>
              <a:tr h="307521">
                <a:tc>
                  <a:txBody>
                    <a:bodyPr/>
                    <a:lstStyle/>
                    <a:p>
                      <a:pPr marL="0" algn="l" fontAlgn="b">
                        <a:buNone/>
                      </a:pPr>
                      <a:r>
                        <a:rPr lang="en-US" sz="1600" b="1" u="none" strike="noStrike" dirty="0">
                          <a:effectLst/>
                          <a:latin typeface="Aptos" panose="020B0004020202020204" pitchFamily="34" charset="0"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latin typeface="Aptos" panose="020B0004020202020204" pitchFamily="34" charset="0"/>
                        </a:rPr>
                        <a:t>$1,440,000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latin typeface="Aptos" panose="020B0004020202020204" pitchFamily="34" charset="0"/>
                        </a:rPr>
                        <a:t>$22,900,000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latin typeface="Aptos" panose="020B0004020202020204" pitchFamily="34" charset="0"/>
                        </a:rPr>
                        <a:t>$17,766,000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latin typeface="Aptos" panose="020B0004020202020204" pitchFamily="34" charset="0"/>
                        </a:rPr>
                        <a:t>$2,333,980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latin typeface="Aptos" panose="020B0004020202020204" pitchFamily="34" charset="0"/>
                        </a:rPr>
                        <a:t>$2,403,999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latin typeface="Aptos" panose="020B0004020202020204" pitchFamily="34" charset="0"/>
                        </a:rPr>
                        <a:t>$2,476,119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buNone/>
                      </a:pPr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$49,320,099 </a:t>
                      </a: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6117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017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D7D3C-A0AF-75A4-4B86-9B379E44A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2782BF9-45EE-74E6-A06A-49CB4FF25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Key Financial Plan Assumptions: CIP Funding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6A6058-935D-2E22-EE5E-0EA9E7AE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3D96907-B99C-7350-7F52-B9BBDAECD0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1096650"/>
            <a:ext cx="8686800" cy="423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910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2B7C9-82EB-13AB-1383-755ED8F1D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EE8C012-4590-5013-623C-2E647CF83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Key Financial Plan Assumptions: Water Demand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0C06D0-971F-22E1-F688-525145230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175F0CE-8175-7273-BF18-1B7680A08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7"/>
            <a:ext cx="11707090" cy="4540411"/>
          </a:xfrm>
        </p:spPr>
        <p:txBody>
          <a:bodyPr>
            <a:normAutofit/>
          </a:bodyPr>
          <a:lstStyle/>
          <a:p>
            <a:r>
              <a:rPr lang="en-US" dirty="0"/>
              <a:t>Customer water demand projected to remain constant at 2,400 acre-feet per year (about 1.7% below 5-year historical average)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B78142-977C-517D-7ADD-89416D1F7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6250" y="1903205"/>
            <a:ext cx="8699500" cy="336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993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AD2FA-214C-1CD9-EF3B-AAFE4F996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0FDA4A6-2A9D-B353-A11E-9982127DB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Reserve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41E66B-D136-6BAA-3C0F-BA2AC3818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1978140-3A4A-2D48-4CC4-7E6808FE43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20238"/>
              </p:ext>
            </p:extLst>
          </p:nvPr>
        </p:nvGraphicFramePr>
        <p:xfrm>
          <a:off x="482600" y="1489880"/>
          <a:ext cx="11226800" cy="26432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19498">
                  <a:extLst>
                    <a:ext uri="{9D8B030D-6E8A-4147-A177-3AD203B41FA5}">
                      <a16:colId xmlns:a16="http://schemas.microsoft.com/office/drawing/2014/main" val="1890396797"/>
                    </a:ext>
                  </a:extLst>
                </a:gridCol>
                <a:gridCol w="4153651">
                  <a:extLst>
                    <a:ext uri="{9D8B030D-6E8A-4147-A177-3AD203B41FA5}">
                      <a16:colId xmlns:a16="http://schemas.microsoft.com/office/drawing/2014/main" val="3237329654"/>
                    </a:ext>
                  </a:extLst>
                </a:gridCol>
                <a:gridCol w="4153651">
                  <a:extLst>
                    <a:ext uri="{9D8B030D-6E8A-4147-A177-3AD203B41FA5}">
                      <a16:colId xmlns:a16="http://schemas.microsoft.com/office/drawing/2014/main" val="3722805933"/>
                    </a:ext>
                  </a:extLst>
                </a:gridCol>
              </a:tblGrid>
              <a:tr h="781704">
                <a:tc>
                  <a:txBody>
                    <a:bodyPr/>
                    <a:lstStyle/>
                    <a:p>
                      <a:pPr marL="0" algn="l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Aptos" panose="020B0004020202020204" pitchFamily="34" charset="0"/>
                        </a:rPr>
                        <a:t>Reserve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1440" algn="ctr" fontAlgn="b">
                        <a:buNone/>
                      </a:pPr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Minimum Reserve Level</a:t>
                      </a:r>
                    </a:p>
                    <a:p>
                      <a:pPr marL="91440"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(~$4.2M Total)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Aptos" panose="020B0004020202020204" pitchFamily="34" charset="0"/>
                        </a:rPr>
                        <a:t>Target Reserve Level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(~$6.8M Total)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524305"/>
                  </a:ext>
                </a:extLst>
              </a:tr>
              <a:tr h="580249">
                <a:tc>
                  <a:txBody>
                    <a:bodyPr/>
                    <a:lstStyle/>
                    <a:p>
                      <a:pPr marL="0" algn="l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Aptos" panose="020B0004020202020204" pitchFamily="34" charset="0"/>
                        </a:rPr>
                        <a:t>Operating Reserve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1440" algn="ctr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Aptos" panose="020B0004020202020204" pitchFamily="34" charset="0"/>
                        </a:rPr>
                        <a:t>6 months of operating expenses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1440" algn="ctr" fontAlgn="b">
                        <a:buNone/>
                      </a:pPr>
                      <a:r>
                        <a:rPr lang="en-US" sz="2000" u="none" strike="noStrike" dirty="0">
                          <a:effectLst/>
                          <a:latin typeface="Aptos" panose="020B0004020202020204" pitchFamily="34" charset="0"/>
                        </a:rPr>
                        <a:t>6 months of operating expenses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5741434"/>
                  </a:ext>
                </a:extLst>
              </a:tr>
              <a:tr h="580249">
                <a:tc>
                  <a:txBody>
                    <a:bodyPr/>
                    <a:lstStyle/>
                    <a:p>
                      <a:pPr marL="0"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Capital Project Reserve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1440"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Annual depreciation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Annual average of 10-year CIP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493368"/>
                  </a:ext>
                </a:extLst>
              </a:tr>
              <a:tr h="580249">
                <a:tc>
                  <a:txBody>
                    <a:bodyPr/>
                    <a:lstStyle/>
                    <a:p>
                      <a:pPr marL="0"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Emergency Reserve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1440"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5% of capital assets net of depreciation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$1.5 million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6475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54847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1E1AA-B8D9-DE02-1A36-A2C40B189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5CF9595-D9E0-828F-0E73-0C7987135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8881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Status Quo Financial Plan (NO REVENUE ADJUSTMENTS)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E4DB40-2B0C-2743-D978-BDEA71416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B80EF6C-2614-CE88-A695-02F1FC5663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050529"/>
              </p:ext>
            </p:extLst>
          </p:nvPr>
        </p:nvGraphicFramePr>
        <p:xfrm>
          <a:off x="424874" y="1419056"/>
          <a:ext cx="3731493" cy="37558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3831">
                  <a:extLst>
                    <a:ext uri="{9D8B030D-6E8A-4147-A177-3AD203B41FA5}">
                      <a16:colId xmlns:a16="http://schemas.microsoft.com/office/drawing/2014/main" val="1890396797"/>
                    </a:ext>
                  </a:extLst>
                </a:gridCol>
                <a:gridCol w="1243831">
                  <a:extLst>
                    <a:ext uri="{9D8B030D-6E8A-4147-A177-3AD203B41FA5}">
                      <a16:colId xmlns:a16="http://schemas.microsoft.com/office/drawing/2014/main" val="1200014164"/>
                    </a:ext>
                  </a:extLst>
                </a:gridCol>
                <a:gridCol w="1243831">
                  <a:extLst>
                    <a:ext uri="{9D8B030D-6E8A-4147-A177-3AD203B41FA5}">
                      <a16:colId xmlns:a16="http://schemas.microsoft.com/office/drawing/2014/main" val="3237329654"/>
                    </a:ext>
                  </a:extLst>
                </a:gridCol>
              </a:tblGrid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Fiscal Year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Effective Month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Revenue 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Adjustment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524305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2026/27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July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5741434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2027/28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July 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noProof="0" dirty="0"/>
                        <a:t>0%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8241880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2028/29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noProof="0" dirty="0"/>
                        <a:t>0%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906013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2029/30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noProof="0" dirty="0"/>
                        <a:t>0%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453076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2030/31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noProof="0" dirty="0"/>
                        <a:t>0%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3557478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64BF8234-D2CB-7C50-12B1-4D2697974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9659" y="1419056"/>
            <a:ext cx="7741241" cy="3755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360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87FA5-D6E3-FC33-D687-9A59FE4B1F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EF3196D-9245-1074-25DE-2C828AF5A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8881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Status Quo Financial Plan (NO REVENUE ADJUSTMENTS)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4AEF53-58B8-AC2B-0CCE-6C5B69107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1ED15CE-843B-AFE6-A209-AB796360AD40}"/>
              </a:ext>
            </a:extLst>
          </p:cNvPr>
          <p:cNvGraphicFramePr>
            <a:graphicFrameLocks noGrp="1"/>
          </p:cNvGraphicFramePr>
          <p:nvPr/>
        </p:nvGraphicFramePr>
        <p:xfrm>
          <a:off x="424874" y="1419056"/>
          <a:ext cx="3731493" cy="37558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3831">
                  <a:extLst>
                    <a:ext uri="{9D8B030D-6E8A-4147-A177-3AD203B41FA5}">
                      <a16:colId xmlns:a16="http://schemas.microsoft.com/office/drawing/2014/main" val="1890396797"/>
                    </a:ext>
                  </a:extLst>
                </a:gridCol>
                <a:gridCol w="1243831">
                  <a:extLst>
                    <a:ext uri="{9D8B030D-6E8A-4147-A177-3AD203B41FA5}">
                      <a16:colId xmlns:a16="http://schemas.microsoft.com/office/drawing/2014/main" val="1200014164"/>
                    </a:ext>
                  </a:extLst>
                </a:gridCol>
                <a:gridCol w="1243831">
                  <a:extLst>
                    <a:ext uri="{9D8B030D-6E8A-4147-A177-3AD203B41FA5}">
                      <a16:colId xmlns:a16="http://schemas.microsoft.com/office/drawing/2014/main" val="3237329654"/>
                    </a:ext>
                  </a:extLst>
                </a:gridCol>
              </a:tblGrid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Fiscal Year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Effective Month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Revenue 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Adjustment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524305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2026/27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July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5741434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2027/28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July 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noProof="0" dirty="0"/>
                        <a:t>0%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8241880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2028/29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noProof="0" dirty="0"/>
                        <a:t>0%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906013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2029/30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noProof="0" dirty="0"/>
                        <a:t>0%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453076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2030/31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noProof="0" dirty="0"/>
                        <a:t>0%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3557478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7D28D38-C532-8DD3-EA3E-C92CBDC635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0037" y="1419056"/>
            <a:ext cx="7690863" cy="3755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732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4731C-E62B-6BBF-4FA7-66A3100E8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AEA7288-0B11-20A3-9971-046B0A84C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8881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Proposed Financial Plan (9% REVENUE ADJUSTMENTS)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217528-B62C-8084-8E04-8A4C6862F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A1070B-E53E-4F23-90CF-57ED1B7E60C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4C2EB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24C2EB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0CE3A33-F8EF-DB81-B935-87091C2844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16396"/>
              </p:ext>
            </p:extLst>
          </p:nvPr>
        </p:nvGraphicFramePr>
        <p:xfrm>
          <a:off x="424874" y="1419056"/>
          <a:ext cx="3731493" cy="37558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3831">
                  <a:extLst>
                    <a:ext uri="{9D8B030D-6E8A-4147-A177-3AD203B41FA5}">
                      <a16:colId xmlns:a16="http://schemas.microsoft.com/office/drawing/2014/main" val="1890396797"/>
                    </a:ext>
                  </a:extLst>
                </a:gridCol>
                <a:gridCol w="1243831">
                  <a:extLst>
                    <a:ext uri="{9D8B030D-6E8A-4147-A177-3AD203B41FA5}">
                      <a16:colId xmlns:a16="http://schemas.microsoft.com/office/drawing/2014/main" val="1200014164"/>
                    </a:ext>
                  </a:extLst>
                </a:gridCol>
                <a:gridCol w="1243831">
                  <a:extLst>
                    <a:ext uri="{9D8B030D-6E8A-4147-A177-3AD203B41FA5}">
                      <a16:colId xmlns:a16="http://schemas.microsoft.com/office/drawing/2014/main" val="3237329654"/>
                    </a:ext>
                  </a:extLst>
                </a:gridCol>
              </a:tblGrid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Fiscal Year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Effective Month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Revenue 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Adjustment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524305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2026/27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July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5741434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2027/28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July 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8241880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2028/29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906013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2029/30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453076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2030/31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3557478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10B227B-2476-2DBC-1F20-6221B7E4A5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9658" y="1419056"/>
            <a:ext cx="7746126" cy="375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298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E1EA8-B172-8700-D74E-419497E93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37DFEDC-5EC8-14F6-57D2-9118A7E7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8881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Proposed Financial Plan (9% REVENUE ADJUSTMENTS)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5DF90F-91AF-DD6D-8F92-B7A5627CB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A1070B-E53E-4F23-90CF-57ED1B7E60C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4C2EB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24C2EB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277A6CE-3E1D-83EB-9C18-80B6ABEB9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20754"/>
              </p:ext>
            </p:extLst>
          </p:nvPr>
        </p:nvGraphicFramePr>
        <p:xfrm>
          <a:off x="424874" y="1419056"/>
          <a:ext cx="3731493" cy="37558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3831">
                  <a:extLst>
                    <a:ext uri="{9D8B030D-6E8A-4147-A177-3AD203B41FA5}">
                      <a16:colId xmlns:a16="http://schemas.microsoft.com/office/drawing/2014/main" val="1890396797"/>
                    </a:ext>
                  </a:extLst>
                </a:gridCol>
                <a:gridCol w="1243831">
                  <a:extLst>
                    <a:ext uri="{9D8B030D-6E8A-4147-A177-3AD203B41FA5}">
                      <a16:colId xmlns:a16="http://schemas.microsoft.com/office/drawing/2014/main" val="1200014164"/>
                    </a:ext>
                  </a:extLst>
                </a:gridCol>
                <a:gridCol w="1243831">
                  <a:extLst>
                    <a:ext uri="{9D8B030D-6E8A-4147-A177-3AD203B41FA5}">
                      <a16:colId xmlns:a16="http://schemas.microsoft.com/office/drawing/2014/main" val="3237329654"/>
                    </a:ext>
                  </a:extLst>
                </a:gridCol>
              </a:tblGrid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Fiscal Year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Effective Month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Revenue </a:t>
                      </a:r>
                    </a:p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Adjustment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524305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2026/27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July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5741434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2027/28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dirty="0"/>
                        <a:t>July 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8241880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2028/29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906013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2029/30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4530769"/>
                  </a:ext>
                </a:extLst>
              </a:tr>
              <a:tr h="625969">
                <a:tc>
                  <a:txBody>
                    <a:bodyPr/>
                    <a:lstStyle/>
                    <a:p>
                      <a:pPr marL="0" algn="l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FY 2030/31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July 2030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fontAlgn="b">
                        <a:spcBef>
                          <a:spcPts val="0"/>
                        </a:spcBef>
                        <a:buNone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9%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3557478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42272EC1-A3E8-1D6D-0557-7B99DE1E26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0036" y="1419056"/>
            <a:ext cx="7695716" cy="375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9760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DC9D2-A37B-29C2-5E7B-E81142CC7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D4E808C-40D1-BEF1-448B-CF59737DD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Rates</a:t>
            </a:r>
          </a:p>
        </p:txBody>
      </p:sp>
    </p:spTree>
    <p:extLst>
      <p:ext uri="{BB962C8B-B14F-4D97-AF65-F5344CB8AC3E}">
        <p14:creationId xmlns:p14="http://schemas.microsoft.com/office/powerpoint/2010/main" val="3503657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2DBE8-6946-0BCC-8A36-8271536C2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601E53E-634D-466E-3F66-6D1FFD09E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5811A-0BA6-C4F0-991E-19BCC3418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Rate study overview</a:t>
            </a:r>
          </a:p>
          <a:p>
            <a:r>
              <a:rPr lang="en-US" dirty="0"/>
              <a:t>Schedule</a:t>
            </a:r>
          </a:p>
          <a:p>
            <a:r>
              <a:rPr lang="en-US" dirty="0"/>
              <a:t>Proposed results</a:t>
            </a:r>
          </a:p>
          <a:p>
            <a:r>
              <a:rPr lang="en-US" dirty="0"/>
              <a:t>Discussion &amp; next steps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AD3F77-2FEC-8390-FD89-071D09C2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30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B4E95-43F5-C530-1A45-E0C924B1F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0EF6E29-B8A1-3567-DDC2-70BBFD8B8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Current Rate Structure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DD554A-2D75-A0DB-9A31-B665B978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F8D45E6-6051-43BF-75A4-47EE40CE9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5474689" cy="4297681"/>
          </a:xfrm>
        </p:spPr>
        <p:txBody>
          <a:bodyPr>
            <a:normAutofit/>
          </a:bodyPr>
          <a:lstStyle/>
          <a:p>
            <a:r>
              <a:rPr lang="en-US" dirty="0"/>
              <a:t>No proposed changes to current rate structure: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1) Fixed Readiness to Serve Charge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Increases with meter size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2) Volumetric rate per unit of water delivered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Volumetric rate starts when water use exceeds 1 unit</a:t>
            </a:r>
          </a:p>
          <a:p>
            <a:pPr marL="914400" lvl="2" indent="0">
              <a:buNone/>
            </a:pPr>
            <a:endParaRPr lang="en-US" dirty="0"/>
          </a:p>
          <a:p>
            <a:pPr lvl="2">
              <a:buFont typeface="Wingdings" panose="05000000000000000000" pitchFamily="2" charset="2"/>
              <a:buChar char="Ø"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3B00412-8808-3141-6163-EDCE51A1F7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923624"/>
              </p:ext>
            </p:extLst>
          </p:nvPr>
        </p:nvGraphicFramePr>
        <p:xfrm>
          <a:off x="5944085" y="1156304"/>
          <a:ext cx="5944104" cy="4297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08015">
                  <a:extLst>
                    <a:ext uri="{9D8B030D-6E8A-4147-A177-3AD203B41FA5}">
                      <a16:colId xmlns:a16="http://schemas.microsoft.com/office/drawing/2014/main" val="3182366888"/>
                    </a:ext>
                  </a:extLst>
                </a:gridCol>
                <a:gridCol w="1436089">
                  <a:extLst>
                    <a:ext uri="{9D8B030D-6E8A-4147-A177-3AD203B41FA5}">
                      <a16:colId xmlns:a16="http://schemas.microsoft.com/office/drawing/2014/main" val="339761941"/>
                    </a:ext>
                  </a:extLst>
                </a:gridCol>
              </a:tblGrid>
              <a:tr h="603504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Current Water Rates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Effective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July 1, 2024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95327065"/>
                  </a:ext>
                </a:extLst>
              </a:tr>
              <a:tr h="304645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800" b="1" u="none" strike="noStrike" dirty="0">
                          <a:effectLst/>
                          <a:latin typeface="Aptos" panose="020B0004020202020204" pitchFamily="34" charset="0"/>
                        </a:rPr>
                        <a:t>Readiness to Serve Charge (monthly)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934463731"/>
                  </a:ext>
                </a:extLst>
              </a:tr>
              <a:tr h="304645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1-inch and under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>
                          <a:effectLst/>
                          <a:latin typeface="Aptos" panose="020B0004020202020204" pitchFamily="34" charset="0"/>
                        </a:rPr>
                        <a:t>$45.23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970164584"/>
                  </a:ext>
                </a:extLst>
              </a:tr>
              <a:tr h="304645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1.5-inch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$50.12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4237679279"/>
                  </a:ext>
                </a:extLst>
              </a:tr>
              <a:tr h="304847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2-inch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$54.94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701482423"/>
                  </a:ext>
                </a:extLst>
              </a:tr>
              <a:tr h="304645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3-inch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>
                          <a:effectLst/>
                          <a:latin typeface="Aptos" panose="020B0004020202020204" pitchFamily="34" charset="0"/>
                        </a:rPr>
                        <a:t>$64.61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729589509"/>
                  </a:ext>
                </a:extLst>
              </a:tr>
              <a:tr h="304645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4-inch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$74.32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275437187"/>
                  </a:ext>
                </a:extLst>
              </a:tr>
              <a:tr h="304645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6-inch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$132.33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96661106"/>
                  </a:ext>
                </a:extLst>
              </a:tr>
              <a:tr h="304645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777681307"/>
                  </a:ext>
                </a:extLst>
              </a:tr>
              <a:tr h="304645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800" b="1" u="none" strike="noStrike" dirty="0">
                          <a:effectLst/>
                          <a:latin typeface="Aptos" panose="020B0004020202020204" pitchFamily="34" charset="0"/>
                        </a:rPr>
                        <a:t>Volumetric Rate (per HCF)*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872977500"/>
                  </a:ext>
                </a:extLst>
              </a:tr>
              <a:tr h="304645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All water use exceeding one HCF per month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Aptos" panose="020B0004020202020204" pitchFamily="34" charset="0"/>
                        </a:rPr>
                        <a:t>$5.58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96609823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0542C9B-CEB1-7075-C6FD-3488858784FE}"/>
              </a:ext>
            </a:extLst>
          </p:cNvPr>
          <p:cNvSpPr txBox="1"/>
          <p:nvPr/>
        </p:nvSpPr>
        <p:spPr>
          <a:xfrm>
            <a:off x="5944085" y="5453984"/>
            <a:ext cx="43275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*HCF = one hundred cubic feet = 748 gallons</a:t>
            </a:r>
          </a:p>
        </p:txBody>
      </p:sp>
    </p:spTree>
    <p:extLst>
      <p:ext uri="{BB962C8B-B14F-4D97-AF65-F5344CB8AC3E}">
        <p14:creationId xmlns:p14="http://schemas.microsoft.com/office/powerpoint/2010/main" val="27168163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9E95E-9B70-6D26-98EF-440B4F337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2E9C714-8CDC-BB2C-24D7-F44CB7EDE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Pass-Through Provision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3EB894-33DF-5F5A-0358-7440B665C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33EF271-F4EE-0C64-C822-356940086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707090" cy="4875625"/>
          </a:xfrm>
        </p:spPr>
        <p:txBody>
          <a:bodyPr>
            <a:normAutofit/>
          </a:bodyPr>
          <a:lstStyle/>
          <a:p>
            <a:r>
              <a:rPr lang="en-US" dirty="0"/>
              <a:t>We recommend adopting a pass-through provision so that rates can be automatically adjusted if actual cost increases exceed the rate study projections: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1) </a:t>
            </a:r>
            <a:r>
              <a:rPr lang="en-US" b="1" dirty="0"/>
              <a:t>Water supply cost pass-through</a:t>
            </a:r>
            <a:r>
              <a:rPr lang="en-US" dirty="0"/>
              <a:t> based on actual cost increases that exceed: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4.5% annual average </a:t>
            </a:r>
            <a:r>
              <a:rPr lang="en-US"/>
              <a:t>projected increase </a:t>
            </a:r>
            <a:r>
              <a:rPr lang="en-US" dirty="0"/>
              <a:t>in OCWD Replenishment Assessments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7.8% annual average projected increase in MWDOC imported water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2) </a:t>
            </a:r>
            <a:r>
              <a:rPr lang="en-US" b="1" dirty="0"/>
              <a:t>Inflationary pass-through</a:t>
            </a:r>
            <a:r>
              <a:rPr lang="en-US" dirty="0"/>
              <a:t> based on CPI if actual cost increases exceed: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4.6% annual average projected increase in all other O&amp;M expenses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4939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C4F6A-0BD6-7A4E-7B15-F6B74E34C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9718EF8-21CA-E770-21A2-AC2DC70C9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287826" cy="4875625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8954520-50C7-9195-B47D-3EB1E8D81B71}"/>
              </a:ext>
            </a:extLst>
          </p:cNvPr>
          <p:cNvSpPr txBox="1">
            <a:spLocks/>
          </p:cNvSpPr>
          <p:nvPr/>
        </p:nvSpPr>
        <p:spPr>
          <a:xfrm>
            <a:off x="303810" y="1072738"/>
            <a:ext cx="11584380" cy="48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Distributional impacts in first year due to updated cost-of-service</a:t>
            </a:r>
          </a:p>
          <a:p>
            <a:r>
              <a:rPr lang="en-US" dirty="0"/>
              <a:t>Fixed charges increase by meter size based on meter capacity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48A5A82-0B23-DE51-7C37-7DBC44540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Proposed Readiness to Serve Charges (FY 2026/27)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225CFC-3646-B57C-C9AA-D4E1DA01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502579D-8F5C-7155-F53B-AF8977006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389366"/>
              </p:ext>
            </p:extLst>
          </p:nvPr>
        </p:nvGraphicFramePr>
        <p:xfrm>
          <a:off x="600364" y="2093554"/>
          <a:ext cx="10960104" cy="2834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1736">
                  <a:extLst>
                    <a:ext uri="{9D8B030D-6E8A-4147-A177-3AD203B41FA5}">
                      <a16:colId xmlns:a16="http://schemas.microsoft.com/office/drawing/2014/main" val="3171738628"/>
                    </a:ext>
                  </a:extLst>
                </a:gridCol>
                <a:gridCol w="1454728">
                  <a:extLst>
                    <a:ext uri="{9D8B030D-6E8A-4147-A177-3AD203B41FA5}">
                      <a16:colId xmlns:a16="http://schemas.microsoft.com/office/drawing/2014/main" val="3249969691"/>
                    </a:ext>
                  </a:extLst>
                </a:gridCol>
                <a:gridCol w="1454728">
                  <a:extLst>
                    <a:ext uri="{9D8B030D-6E8A-4147-A177-3AD203B41FA5}">
                      <a16:colId xmlns:a16="http://schemas.microsoft.com/office/drawing/2014/main" val="394519017"/>
                    </a:ext>
                  </a:extLst>
                </a:gridCol>
                <a:gridCol w="1454728">
                  <a:extLst>
                    <a:ext uri="{9D8B030D-6E8A-4147-A177-3AD203B41FA5}">
                      <a16:colId xmlns:a16="http://schemas.microsoft.com/office/drawing/2014/main" val="540130769"/>
                    </a:ext>
                  </a:extLst>
                </a:gridCol>
                <a:gridCol w="1454728">
                  <a:extLst>
                    <a:ext uri="{9D8B030D-6E8A-4147-A177-3AD203B41FA5}">
                      <a16:colId xmlns:a16="http://schemas.microsoft.com/office/drawing/2014/main" val="881569163"/>
                    </a:ext>
                  </a:extLst>
                </a:gridCol>
                <a:gridCol w="1454728">
                  <a:extLst>
                    <a:ext uri="{9D8B030D-6E8A-4147-A177-3AD203B41FA5}">
                      <a16:colId xmlns:a16="http://schemas.microsoft.com/office/drawing/2014/main" val="4007392694"/>
                    </a:ext>
                  </a:extLst>
                </a:gridCol>
                <a:gridCol w="1454728">
                  <a:extLst>
                    <a:ext uri="{9D8B030D-6E8A-4147-A177-3AD203B41FA5}">
                      <a16:colId xmlns:a16="http://schemas.microsoft.com/office/drawing/2014/main" val="4165949152"/>
                    </a:ext>
                  </a:extLst>
                </a:gridCol>
              </a:tblGrid>
              <a:tr h="64643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b="1" u="none" strike="noStrike" dirty="0">
                          <a:effectLst/>
                          <a:latin typeface="Aptos" panose="020B0004020202020204" pitchFamily="34" charset="0"/>
                        </a:rPr>
                        <a:t>Readiness to Serve Charge (monthly)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Number of Meters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Meter Capacity Ratio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Current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Charge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(FY 2025/26)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Proposed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Charge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(FY 2026/27)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Difference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($)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  <a:latin typeface="Aptos" panose="020B0004020202020204" pitchFamily="34" charset="0"/>
                        </a:rPr>
                        <a:t>Difference (%)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47611143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1-inch and under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2,297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1.00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$45.23 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$47.72 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$2.49 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5.5%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3612371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1.5-inch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8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2.00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$50.12 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$74.03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$23.91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47.7%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001495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2-inch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45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3.20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$54.94 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$105.60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$50.66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92.2%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869514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3-inch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6.40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$64.61 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$189.79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$125.18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193.7%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469938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4-inch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10.00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$74.32 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$284.50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$210.18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282.8%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970204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6-inch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20.00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$132.33 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$547.59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$415.26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313.8%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0231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5638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A59EF-5ED6-4BD5-5BEA-46617E916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5BC81D0-67C4-03E3-6B9D-95D4FDB4A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287826" cy="4875625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00BD0B2-A074-E764-4BED-619EE18F83BD}"/>
              </a:ext>
            </a:extLst>
          </p:cNvPr>
          <p:cNvSpPr txBox="1">
            <a:spLocks/>
          </p:cNvSpPr>
          <p:nvPr/>
        </p:nvSpPr>
        <p:spPr>
          <a:xfrm>
            <a:off x="303810" y="1072738"/>
            <a:ext cx="11584380" cy="48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D4E3797-F311-3745-C042-917F10E2A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Proposed Volumetric Rate (FY 2026/27)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295AD6-A565-C284-421A-43BFE3B1F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C8DAFA4-FD5A-2E97-B8BB-DE060799C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447474"/>
              </p:ext>
            </p:extLst>
          </p:nvPr>
        </p:nvGraphicFramePr>
        <p:xfrm>
          <a:off x="3216564" y="1229756"/>
          <a:ext cx="5758872" cy="402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65599">
                  <a:extLst>
                    <a:ext uri="{9D8B030D-6E8A-4147-A177-3AD203B41FA5}">
                      <a16:colId xmlns:a16="http://schemas.microsoft.com/office/drawing/2014/main" val="95536007"/>
                    </a:ext>
                  </a:extLst>
                </a:gridCol>
                <a:gridCol w="1593273">
                  <a:extLst>
                    <a:ext uri="{9D8B030D-6E8A-4147-A177-3AD203B41FA5}">
                      <a16:colId xmlns:a16="http://schemas.microsoft.com/office/drawing/2014/main" val="2200789265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Description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02642423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Proposed Rate (FY 2026/27)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1460588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Operating Component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$4.99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347902127"/>
                  </a:ext>
                </a:extLst>
              </a:tr>
              <a:tr h="284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Capital Component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$1.09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2034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Total Rate (per HCF)</a:t>
                      </a:r>
                    </a:p>
                  </a:txBody>
                  <a:tcPr marL="45720" marR="4572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$6.08</a:t>
                      </a:r>
                    </a:p>
                  </a:txBody>
                  <a:tcPr marL="45720" marR="4572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3709432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78126289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Rate Comparison (per HCF)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422322417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Proposed Rate (FY 2025/26)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$6.08</a:t>
                      </a: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77143271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Current Rate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$5.58</a:t>
                      </a: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58280722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Difference ($)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$0.50</a:t>
                      </a: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51255736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Difference (%)</a:t>
                      </a:r>
                    </a:p>
                  </a:txBody>
                  <a:tcPr marL="45720" marR="4572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9.0%</a:t>
                      </a: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193078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3219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ADB67-F171-4812-0E87-368A229C0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F7D4A51-811D-F41C-AF26-3B9069BC1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287826" cy="4875625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A749DD2-816F-376D-25CD-721979CFD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136526"/>
            <a:ext cx="11707090" cy="595548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Proposed Five-Year Rate Schedule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BF6385-0289-87A9-D7A5-DD9672E04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3E0E266-B990-3FDA-E3FA-967A929E2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700938"/>
              </p:ext>
            </p:extLst>
          </p:nvPr>
        </p:nvGraphicFramePr>
        <p:xfrm>
          <a:off x="452086" y="909637"/>
          <a:ext cx="11287829" cy="4175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23425">
                  <a:extLst>
                    <a:ext uri="{9D8B030D-6E8A-4147-A177-3AD203B41FA5}">
                      <a16:colId xmlns:a16="http://schemas.microsoft.com/office/drawing/2014/main" val="2124238103"/>
                    </a:ext>
                  </a:extLst>
                </a:gridCol>
                <a:gridCol w="1210734">
                  <a:extLst>
                    <a:ext uri="{9D8B030D-6E8A-4147-A177-3AD203B41FA5}">
                      <a16:colId xmlns:a16="http://schemas.microsoft.com/office/drawing/2014/main" val="1297736240"/>
                    </a:ext>
                  </a:extLst>
                </a:gridCol>
                <a:gridCol w="1210734">
                  <a:extLst>
                    <a:ext uri="{9D8B030D-6E8A-4147-A177-3AD203B41FA5}">
                      <a16:colId xmlns:a16="http://schemas.microsoft.com/office/drawing/2014/main" val="599009959"/>
                    </a:ext>
                  </a:extLst>
                </a:gridCol>
                <a:gridCol w="1210734">
                  <a:extLst>
                    <a:ext uri="{9D8B030D-6E8A-4147-A177-3AD203B41FA5}">
                      <a16:colId xmlns:a16="http://schemas.microsoft.com/office/drawing/2014/main" val="4230335817"/>
                    </a:ext>
                  </a:extLst>
                </a:gridCol>
                <a:gridCol w="1210734">
                  <a:extLst>
                    <a:ext uri="{9D8B030D-6E8A-4147-A177-3AD203B41FA5}">
                      <a16:colId xmlns:a16="http://schemas.microsoft.com/office/drawing/2014/main" val="854348066"/>
                    </a:ext>
                  </a:extLst>
                </a:gridCol>
                <a:gridCol w="1210734">
                  <a:extLst>
                    <a:ext uri="{9D8B030D-6E8A-4147-A177-3AD203B41FA5}">
                      <a16:colId xmlns:a16="http://schemas.microsoft.com/office/drawing/2014/main" val="3302548376"/>
                    </a:ext>
                  </a:extLst>
                </a:gridCol>
                <a:gridCol w="1210734">
                  <a:extLst>
                    <a:ext uri="{9D8B030D-6E8A-4147-A177-3AD203B41FA5}">
                      <a16:colId xmlns:a16="http://schemas.microsoft.com/office/drawing/2014/main" val="174381920"/>
                    </a:ext>
                  </a:extLst>
                </a:gridCol>
              </a:tblGrid>
              <a:tr h="4567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Water Rates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Current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Proposed 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FY 2026/27</a:t>
                      </a:r>
                      <a:b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(July 2026)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Proposed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FY 2027/28 </a:t>
                      </a:r>
                      <a:b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(July 2027)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Proposed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FY 2028/29 </a:t>
                      </a:r>
                      <a:b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(July 2028)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Proposed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FY 2029/30 </a:t>
                      </a:r>
                      <a:b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(July 2029)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Proposed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FY 2030/31 </a:t>
                      </a:r>
                      <a:b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(July 2030)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899706486"/>
                  </a:ext>
                </a:extLst>
              </a:tr>
              <a:tr h="20337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b="1" u="none" strike="noStrike" dirty="0">
                          <a:effectLst/>
                          <a:latin typeface="Aptos" panose="020B0004020202020204" pitchFamily="34" charset="0"/>
                        </a:rPr>
                        <a:t>Readiness to Serve Charge (monthly)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458274359"/>
                  </a:ext>
                </a:extLst>
              </a:tr>
              <a:tr h="20337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1-inch and under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$45.23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$47.72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$52.02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$56.71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$61.82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$67.39 </a:t>
                      </a: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378148608"/>
                  </a:ext>
                </a:extLst>
              </a:tr>
              <a:tr h="20337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1.5-inch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$50.12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$74.03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$80.70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$87.97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$95.89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$104.53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937474875"/>
                  </a:ext>
                </a:extLst>
              </a:tr>
              <a:tr h="20337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2-inch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$54.94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$105.60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$115.11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$125.47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$136.77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$149.08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26169436"/>
                  </a:ext>
                </a:extLst>
              </a:tr>
              <a:tr h="20337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3-inch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$64.61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$189.79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$206.88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$225.50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$245.80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$267.93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793920193"/>
                  </a:ext>
                </a:extLst>
              </a:tr>
              <a:tr h="20337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4-inch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$74.32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$284.50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$310.11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$338.02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$368.45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$401.62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521387613"/>
                  </a:ext>
                </a:extLst>
              </a:tr>
              <a:tr h="20337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6-inch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$132.33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$547.59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$596.88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$650.60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$709.16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$772.99 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187158374"/>
                  </a:ext>
                </a:extLst>
              </a:tr>
              <a:tr h="20337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301023322"/>
                  </a:ext>
                </a:extLst>
              </a:tr>
              <a:tr h="20337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b="1" u="none" strike="noStrike" dirty="0">
                          <a:effectLst/>
                          <a:latin typeface="Aptos" panose="020B0004020202020204" pitchFamily="34" charset="0"/>
                        </a:rPr>
                        <a:t>Volumetric Rate (per HCF)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050206589"/>
                  </a:ext>
                </a:extLst>
              </a:tr>
              <a:tr h="203370">
                <a:tc>
                  <a:txBody>
                    <a:bodyPr/>
                    <a:lstStyle/>
                    <a:p>
                      <a:pPr marL="91440" algn="l" fontAlgn="b">
                        <a:spcBef>
                          <a:spcPts val="0"/>
                        </a:spcBef>
                        <a:buNone/>
                      </a:pPr>
                      <a:r>
                        <a:rPr lang="en-US" sz="1600" u="none" strike="noStrike" dirty="0">
                          <a:effectLst/>
                          <a:latin typeface="Aptos" panose="020B0004020202020204" pitchFamily="34" charset="0"/>
                        </a:rPr>
                        <a:t>All water use exceeding one HCF per month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$5.58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$6.08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$6.63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$7.23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$7.89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$8.61 </a:t>
                      </a: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800789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26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3FB45-AE3E-3F25-D05E-2025BFE19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3F42E84-F12F-E8FD-DE03-E1CEC7FAB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Bill Impacts</a:t>
            </a:r>
          </a:p>
        </p:txBody>
      </p:sp>
    </p:spTree>
    <p:extLst>
      <p:ext uri="{BB962C8B-B14F-4D97-AF65-F5344CB8AC3E}">
        <p14:creationId xmlns:p14="http://schemas.microsoft.com/office/powerpoint/2010/main" val="28797745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7DE0D-520F-C39A-3C6A-529F25CAD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95056C8-8487-E870-7241-3B2C25D96247}"/>
              </a:ext>
            </a:extLst>
          </p:cNvPr>
          <p:cNvSpPr txBox="1">
            <a:spLocks/>
          </p:cNvSpPr>
          <p:nvPr/>
        </p:nvSpPr>
        <p:spPr>
          <a:xfrm>
            <a:off x="303810" y="1072738"/>
            <a:ext cx="11287826" cy="48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lvl="2"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CDF9764-616D-8FE3-F28D-43D85E0D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136525"/>
            <a:ext cx="11707090" cy="650875"/>
          </a:xfrm>
        </p:spPr>
        <p:txBody>
          <a:bodyPr anchor="b">
            <a:normAutofit/>
          </a:bodyPr>
          <a:lstStyle/>
          <a:p>
            <a:r>
              <a:rPr lang="en-US" dirty="0"/>
              <a:t>Sample Residential Bills - FY 2026/27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E1D960-6E5A-A5F1-9CA0-D2275840B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4020D6-E69F-3DBE-1C76-2C15B586E7C4}"/>
              </a:ext>
            </a:extLst>
          </p:cNvPr>
          <p:cNvSpPr txBox="1"/>
          <p:nvPr/>
        </p:nvSpPr>
        <p:spPr>
          <a:xfrm>
            <a:off x="600364" y="5015345"/>
            <a:ext cx="89777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Note: all bills are for a 1-inch or smaller meter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704A3A-F8DB-29DA-6F86-BFD5D2BCA3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278" y="787400"/>
            <a:ext cx="10923445" cy="4227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552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940FF-2640-7F11-FD55-776627662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1918A88-15CD-1A00-B50C-B8C8A2F4F5F2}"/>
              </a:ext>
            </a:extLst>
          </p:cNvPr>
          <p:cNvSpPr txBox="1">
            <a:spLocks/>
          </p:cNvSpPr>
          <p:nvPr/>
        </p:nvSpPr>
        <p:spPr>
          <a:xfrm>
            <a:off x="303810" y="1072738"/>
            <a:ext cx="11287826" cy="48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lvl="2"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446157E-4155-E46D-7EFA-C764432B2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136525"/>
            <a:ext cx="11707090" cy="650875"/>
          </a:xfrm>
        </p:spPr>
        <p:txBody>
          <a:bodyPr anchor="b">
            <a:normAutofit/>
          </a:bodyPr>
          <a:lstStyle/>
          <a:p>
            <a:r>
              <a:rPr lang="en-US" dirty="0"/>
              <a:t>Residential Bill Comparison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71EB6-9BA0-C160-27CF-327DFC4A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E236E4-043E-6F6C-DF74-B4A845DBE9A1}"/>
              </a:ext>
            </a:extLst>
          </p:cNvPr>
          <p:cNvSpPr txBox="1"/>
          <p:nvPr/>
        </p:nvSpPr>
        <p:spPr>
          <a:xfrm>
            <a:off x="390732" y="5019632"/>
            <a:ext cx="11410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Note: All bills are for a single family residential customer with the smallest available meter, monthly water use of 30 HCF, and rates effective in March 2026.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540F91-2E3E-822C-7D58-C3493F9046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072738"/>
            <a:ext cx="10972800" cy="3930556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C92C324-0A02-E6FB-B9A0-3A5DCFA502E0}"/>
              </a:ext>
            </a:extLst>
          </p:cNvPr>
          <p:cNvSpPr/>
          <p:nvPr/>
        </p:nvSpPr>
        <p:spPr>
          <a:xfrm>
            <a:off x="4257964" y="3906982"/>
            <a:ext cx="2078182" cy="70466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8DF93E-CDE5-6686-7F13-F52FFDC34DA0}"/>
              </a:ext>
            </a:extLst>
          </p:cNvPr>
          <p:cNvSpPr txBox="1"/>
          <p:nvPr/>
        </p:nvSpPr>
        <p:spPr>
          <a:xfrm>
            <a:off x="1182254" y="1996044"/>
            <a:ext cx="2336799" cy="30777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i="1" dirty="0">
                <a:solidFill>
                  <a:srgbClr val="C00000"/>
                </a:solidFill>
              </a:rPr>
              <a:t>Average Bill: $224.31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EB50147E-A4E4-9237-0BA4-D7D502805711}"/>
              </a:ext>
            </a:extLst>
          </p:cNvPr>
          <p:cNvSpPr/>
          <p:nvPr/>
        </p:nvSpPr>
        <p:spPr>
          <a:xfrm>
            <a:off x="1930401" y="2244578"/>
            <a:ext cx="138082" cy="175491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7341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5518D-A5D2-34F8-52F9-6EBA12EAE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CC516F3-E1D3-658A-7E72-40AA64EC77C3}"/>
              </a:ext>
            </a:extLst>
          </p:cNvPr>
          <p:cNvSpPr txBox="1">
            <a:spLocks/>
          </p:cNvSpPr>
          <p:nvPr/>
        </p:nvSpPr>
        <p:spPr>
          <a:xfrm>
            <a:off x="303810" y="1072738"/>
            <a:ext cx="11287826" cy="48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lvl="2"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FA501D5-92DC-6D61-07FD-E96900978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136525"/>
            <a:ext cx="11707090" cy="650875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Five Year Bill Impacts for Typical Residential Customer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876CB7-FFF4-F7E3-1F9E-C51D571F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23005A-19BE-1514-4803-B097AB9BC38A}"/>
              </a:ext>
            </a:extLst>
          </p:cNvPr>
          <p:cNvSpPr txBox="1"/>
          <p:nvPr/>
        </p:nvSpPr>
        <p:spPr>
          <a:xfrm>
            <a:off x="1299972" y="5019632"/>
            <a:ext cx="89777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Note: all bills are for a 1-inch or smaller meter using 30 HCF per month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A489DA-68C1-F054-8A0C-295B673F88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972" y="792243"/>
            <a:ext cx="9592056" cy="4227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8203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AC0D8-8A09-4F58-CE85-EC50FEF6D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4771090-9615-0DEB-46AB-3CFB98A0CD49}"/>
              </a:ext>
            </a:extLst>
          </p:cNvPr>
          <p:cNvSpPr txBox="1">
            <a:spLocks/>
          </p:cNvSpPr>
          <p:nvPr/>
        </p:nvSpPr>
        <p:spPr>
          <a:xfrm>
            <a:off x="303810" y="1072738"/>
            <a:ext cx="11287826" cy="48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lvl="2"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B286B30-5783-C1C6-9BAF-70FDB4CD6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136525"/>
            <a:ext cx="11707090" cy="650875"/>
          </a:xfrm>
        </p:spPr>
        <p:txBody>
          <a:bodyPr anchor="b">
            <a:normAutofit/>
          </a:bodyPr>
          <a:lstStyle/>
          <a:p>
            <a:r>
              <a:rPr lang="en-US" dirty="0"/>
              <a:t>Estimated Monthly Bill Impacts - FY 2026/27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FB8E5F-2421-6E63-295E-283B798BB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163143-98C2-6C64-5E9D-376ABDF36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4307" y="787400"/>
            <a:ext cx="9903387" cy="452228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7EC6AB-7AB0-8A5B-CCCD-D6CC3A68ECCA}"/>
              </a:ext>
            </a:extLst>
          </p:cNvPr>
          <p:cNvSpPr txBox="1"/>
          <p:nvPr/>
        </p:nvSpPr>
        <p:spPr>
          <a:xfrm>
            <a:off x="4102100" y="2197100"/>
            <a:ext cx="599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rgbClr val="C00000"/>
                </a:solidFill>
              </a:rPr>
              <a:t>← 62.2% of monthly bills are expected to increase by less than $20</a:t>
            </a:r>
          </a:p>
        </p:txBody>
      </p:sp>
    </p:spTree>
    <p:extLst>
      <p:ext uri="{BB962C8B-B14F-4D97-AF65-F5344CB8AC3E}">
        <p14:creationId xmlns:p14="http://schemas.microsoft.com/office/powerpoint/2010/main" val="2012821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1D54AB-EFE5-2728-EB49-C884C3011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Rate Study Process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A4EEAF5-DF8A-AAED-991E-83916CE1B68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42094" y="1073151"/>
          <a:ext cx="11707812" cy="2047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30251-6DE4-59DF-E8F1-D13583FD4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0B09EE-3184-E8ED-1B6E-FAC3F3A2B414}"/>
              </a:ext>
            </a:extLst>
          </p:cNvPr>
          <p:cNvSpPr txBox="1"/>
          <p:nvPr/>
        </p:nvSpPr>
        <p:spPr>
          <a:xfrm>
            <a:off x="268098" y="2991865"/>
            <a:ext cx="2132296" cy="220784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Identify Key Policy Objectives (Revenue Stability, Customer Affordability, etc.)</a:t>
            </a:r>
          </a:p>
          <a:p>
            <a:pPr algn="ctr"/>
            <a:endParaRPr lang="en-US" sz="1500" dirty="0">
              <a:latin typeface="Aptos"/>
              <a:ea typeface="Calibri"/>
              <a:cs typeface="Calibri"/>
            </a:endParaRPr>
          </a:p>
          <a:p>
            <a:pPr algn="ctr"/>
            <a:endParaRPr lang="en-US" sz="1500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  <a:p>
            <a:pPr algn="ctr"/>
            <a:endParaRPr lang="en-US" sz="1500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  <a:p>
            <a:pPr algn="ctr"/>
            <a:r>
              <a:rPr lang="en-US" sz="1500" b="1" dirty="0">
                <a:latin typeface="Aptos"/>
                <a:ea typeface="Calibri"/>
                <a:cs typeface="Calibri"/>
              </a:rPr>
              <a:t>What are our priorities and values?</a:t>
            </a:r>
            <a:endParaRPr lang="en-US" sz="1500" b="1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5BE136-3D4C-F168-E660-45F417855138}"/>
              </a:ext>
            </a:extLst>
          </p:cNvPr>
          <p:cNvSpPr txBox="1"/>
          <p:nvPr/>
        </p:nvSpPr>
        <p:spPr>
          <a:xfrm>
            <a:off x="2647993" y="2999110"/>
            <a:ext cx="2132296" cy="22006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Develop Multi-year Cash Flow Projections to Determine </a:t>
            </a:r>
            <a:b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</a:br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Annual Rate Revenue Requirement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b="1" dirty="0"/>
              <a:t>How much revenue </a:t>
            </a:r>
            <a:br>
              <a:rPr lang="en-US" sz="1600" b="1" dirty="0"/>
            </a:br>
            <a:r>
              <a:rPr lang="en-US" sz="1600" b="1" dirty="0"/>
              <a:t>do we need?</a:t>
            </a:r>
            <a:endParaRPr lang="en-US" sz="400" b="1" dirty="0"/>
          </a:p>
          <a:p>
            <a:pPr algn="ctr"/>
            <a:endParaRPr lang="en-US" sz="1500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071C92-1877-597E-6E8F-147D31F6972D}"/>
              </a:ext>
            </a:extLst>
          </p:cNvPr>
          <p:cNvSpPr txBox="1"/>
          <p:nvPr/>
        </p:nvSpPr>
        <p:spPr>
          <a:xfrm>
            <a:off x="5027888" y="2991865"/>
            <a:ext cx="2132296" cy="2200602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Allocate the Rate Revenue Requirement to Customers in Proportion to Use of and Burden on the Water System</a:t>
            </a:r>
          </a:p>
          <a:p>
            <a:pPr algn="ctr"/>
            <a:endParaRPr lang="en-US" sz="1500" dirty="0">
              <a:latin typeface="Aptos"/>
              <a:ea typeface="Calibri"/>
              <a:cs typeface="Calibri"/>
            </a:endParaRPr>
          </a:p>
          <a:p>
            <a:pPr algn="ctr"/>
            <a:r>
              <a:rPr lang="en-US" sz="1600" b="1" dirty="0"/>
              <a:t>Who should </a:t>
            </a:r>
            <a:br>
              <a:rPr lang="en-US" sz="1600" b="1" dirty="0"/>
            </a:br>
            <a:r>
              <a:rPr lang="en-US" sz="1600" b="1" dirty="0"/>
              <a:t>pay for what?</a:t>
            </a:r>
            <a:endParaRPr lang="en-US" sz="4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24C9CA-CAB2-6263-BE71-577F68628F34}"/>
              </a:ext>
            </a:extLst>
          </p:cNvPr>
          <p:cNvSpPr txBox="1"/>
          <p:nvPr/>
        </p:nvSpPr>
        <p:spPr>
          <a:xfrm>
            <a:off x="7407783" y="2991864"/>
            <a:ext cx="2132296" cy="2207847"/>
          </a:xfrm>
          <a:prstGeom prst="rect">
            <a:avLst/>
          </a:prstGeom>
          <a:noFill/>
          <a:ln>
            <a:solidFill>
              <a:schemeClr val="accent5">
                <a:lumMod val="90000"/>
              </a:schemeClr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Identify Appropriate Rate Structure </a:t>
            </a:r>
            <a:b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</a:br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Changes and Calculate Proposed Rates</a:t>
            </a:r>
          </a:p>
          <a:p>
            <a:pPr algn="ctr"/>
            <a:endParaRPr lang="en-US" sz="1500" dirty="0">
              <a:latin typeface="Aptos"/>
              <a:ea typeface="Calibri"/>
              <a:cs typeface="Calibri"/>
            </a:endParaRPr>
          </a:p>
          <a:p>
            <a:pPr algn="ctr"/>
            <a:endParaRPr lang="en-US" sz="1500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  <a:p>
            <a:pPr algn="ctr"/>
            <a:r>
              <a:rPr lang="en-US" sz="1500" b="1" dirty="0">
                <a:latin typeface="Aptos"/>
                <a:ea typeface="Calibri"/>
                <a:cs typeface="Calibri"/>
              </a:rPr>
              <a:t>What are the impacts of the proposed</a:t>
            </a:r>
            <a:br>
              <a:rPr lang="en-US" sz="1500" b="1" dirty="0">
                <a:latin typeface="Aptos"/>
                <a:ea typeface="Calibri"/>
                <a:cs typeface="Calibri"/>
              </a:rPr>
            </a:br>
            <a:r>
              <a:rPr lang="en-US" sz="1500" b="1" dirty="0">
                <a:latin typeface="Aptos"/>
                <a:ea typeface="Calibri"/>
                <a:cs typeface="Calibri"/>
              </a:rPr>
              <a:t>rates?</a:t>
            </a:r>
            <a:endParaRPr lang="en-US" sz="1500" b="1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B5D5A9-C5F1-474C-2740-DA197170F580}"/>
              </a:ext>
            </a:extLst>
          </p:cNvPr>
          <p:cNvSpPr txBox="1"/>
          <p:nvPr/>
        </p:nvSpPr>
        <p:spPr>
          <a:xfrm>
            <a:off x="9787678" y="2999110"/>
            <a:ext cx="2132296" cy="220784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Develop a </a:t>
            </a:r>
            <a:b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</a:br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Study Report to </a:t>
            </a:r>
            <a:b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</a:br>
            <a:r>
              <a:rPr lang="en-US" sz="1500" dirty="0">
                <a:solidFill>
                  <a:schemeClr val="tx1"/>
                </a:solidFill>
                <a:latin typeface="Aptos"/>
                <a:ea typeface="Calibri"/>
                <a:cs typeface="Calibri"/>
              </a:rPr>
              <a:t>Provide Transparency and Defensibility</a:t>
            </a:r>
          </a:p>
          <a:p>
            <a:pPr algn="ctr"/>
            <a:endParaRPr lang="en-US" sz="1500" dirty="0">
              <a:latin typeface="Aptos"/>
              <a:ea typeface="Calibri"/>
              <a:cs typeface="Calibri"/>
            </a:endParaRPr>
          </a:p>
          <a:p>
            <a:pPr algn="ctr"/>
            <a:r>
              <a:rPr lang="en-US" sz="1500" b="1" dirty="0">
                <a:latin typeface="Aptos"/>
                <a:ea typeface="Calibri"/>
                <a:cs typeface="Calibri"/>
              </a:rPr>
              <a:t>Is there documentation showing that rates </a:t>
            </a:r>
          </a:p>
          <a:p>
            <a:pPr algn="ctr"/>
            <a:r>
              <a:rPr lang="en-US" sz="1500" b="1" dirty="0">
                <a:latin typeface="Aptos"/>
                <a:ea typeface="Calibri"/>
                <a:cs typeface="Calibri"/>
              </a:rPr>
              <a:t>are proportional?</a:t>
            </a:r>
            <a:endParaRPr lang="en-US" sz="1500" b="1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  <a:p>
            <a:pPr algn="ctr"/>
            <a:endParaRPr lang="en-US" sz="1500" dirty="0">
              <a:latin typeface="Aptos"/>
              <a:ea typeface="Calibri"/>
              <a:cs typeface="Calibri"/>
            </a:endParaRPr>
          </a:p>
          <a:p>
            <a:pPr algn="ctr"/>
            <a:endParaRPr lang="en-US" sz="1500" dirty="0">
              <a:solidFill>
                <a:schemeClr val="tx1"/>
              </a:solidFill>
              <a:latin typeface="Apto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371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D9A8D-1028-F338-A363-1AE7F680E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30D4E6C-8A7B-CD39-FAC4-0E9919274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Next Steps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5D4F65-1AF9-B4E5-5BAC-848B45621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A1070B-E53E-4F23-90CF-57ED1B7E60C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4C2EB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24C2EB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FFEA32C-E719-B0E5-2E79-034644087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707090" cy="4875625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Send out public hearing notices by March 27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Rate study workshop at 5pm on May 14</a:t>
            </a:r>
            <a:r>
              <a:rPr lang="en-US" baseline="30000" dirty="0"/>
              <a:t>th</a:t>
            </a:r>
            <a:endParaRPr lang="en-US" dirty="0"/>
          </a:p>
          <a:p>
            <a:pPr lvl="0"/>
            <a:r>
              <a:rPr lang="en-US" dirty="0"/>
              <a:t>Public hearing to adopt rates at 5pm on May 27</a:t>
            </a:r>
            <a:r>
              <a:rPr lang="en-US" baseline="30000" dirty="0"/>
              <a:t>th</a:t>
            </a:r>
            <a:endParaRPr lang="en-US" dirty="0"/>
          </a:p>
          <a:p>
            <a:pPr lvl="0"/>
            <a:r>
              <a:rPr lang="en-US" dirty="0"/>
              <a:t>New rates effective July 1</a:t>
            </a:r>
            <a:r>
              <a:rPr lang="en-US" baseline="30000" dirty="0"/>
              <a:t>st</a:t>
            </a:r>
            <a:endParaRPr lang="en-US" dirty="0"/>
          </a:p>
          <a:p>
            <a:pPr lvl="0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8853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B6FD9-2F45-4C39-AD93-F6F892DEC7C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241999" y="1859475"/>
            <a:ext cx="3022600" cy="25019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latin typeface="Aptos" panose="020B0004020202020204" pitchFamily="34" charset="0"/>
              </a:rPr>
              <a:t>Sanjay Gaur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ea typeface="Calibri"/>
                <a:cs typeface="Calibri"/>
              </a:rPr>
              <a:t>Founder / President</a:t>
            </a:r>
            <a:endParaRPr lang="en-US" sz="1400" dirty="0">
              <a:latin typeface="Aptos" panose="020B0004020202020204" pitchFamily="34" charset="0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sgaur@water-economics.com</a:t>
            </a:r>
            <a:endParaRPr lang="en-US" sz="1400" dirty="0">
              <a:latin typeface="Aptos" panose="020B00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Aptos" panose="020B00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DAF0B-ADEC-40EC-AD83-F61666D6AE7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642725" y="6108700"/>
            <a:ext cx="549275" cy="547688"/>
          </a:xfrm>
          <a:prstGeom prst="ellipse">
            <a:avLst/>
          </a:prstGeom>
          <a:solidFill>
            <a:srgbClr val="7F7F7F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spcAft>
                <a:spcPts val="600"/>
              </a:spcAft>
            </a:pPr>
            <a:fld id="{F9A1070B-E53E-4F23-90CF-57ED1B7E60C0}" type="slidenum">
              <a:rPr lang="en-US" sz="1500">
                <a:solidFill>
                  <a:srgbClr val="FFFFFF"/>
                </a:solidFill>
              </a:rPr>
              <a:pPr algn="ctr" defTabSz="914400">
                <a:spcAft>
                  <a:spcPts val="600"/>
                </a:spcAft>
              </a:pPr>
              <a:t>31</a:t>
            </a:fld>
            <a:endParaRPr lang="en-US" sz="15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9029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43833-6525-8919-8456-777A37C3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Proposition 218 </a:t>
            </a:r>
            <a:r>
              <a:rPr lang="en-US" sz="2200" dirty="0"/>
              <a:t>(Article XIIIC and XIIID of California Constitution)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E55B9-36EB-DABF-8667-E9B93683A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605058" cy="4875625"/>
          </a:xfrm>
        </p:spPr>
        <p:txBody>
          <a:bodyPr/>
          <a:lstStyle/>
          <a:p>
            <a:r>
              <a:rPr lang="en-US" dirty="0"/>
              <a:t>Applies to Property-related Fees for Service Including Retail Water Rates</a:t>
            </a:r>
          </a:p>
          <a:p>
            <a:r>
              <a:rPr lang="en-US" dirty="0"/>
              <a:t>Rate Implications: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Rates must be proportional to and may not exceed the cost of providing service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One customer class (residential, commercial, etc.) may not subsidize another customer class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Retail agencies typically conduct a “cost-of-service analysis” at least once every 5 years to </a:t>
            </a:r>
            <a:br>
              <a:rPr lang="en-US" sz="2000" dirty="0"/>
            </a:br>
            <a:r>
              <a:rPr lang="en-US" sz="2000" dirty="0"/>
              <a:t>ensure a sufficient nexus between rates and costs</a:t>
            </a:r>
          </a:p>
          <a:p>
            <a:r>
              <a:rPr lang="en-US" dirty="0"/>
              <a:t>Procedural Requirements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67838A-EF18-06A8-0718-D057044C2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4</a:t>
            </a:fld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929878-6118-7C5D-F956-4F12954F86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298" y="4410151"/>
            <a:ext cx="8358828" cy="92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371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Proposition 218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1C8B-401B-4D13-A5B7-39F43CBFC6CA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0352A13-65C2-3438-E49B-AF524F39E2A5}"/>
              </a:ext>
            </a:extLst>
          </p:cNvPr>
          <p:cNvGrpSpPr/>
          <p:nvPr/>
        </p:nvGrpSpPr>
        <p:grpSpPr>
          <a:xfrm>
            <a:off x="454891" y="1042815"/>
            <a:ext cx="10439904" cy="5217575"/>
            <a:chOff x="303213" y="1073150"/>
            <a:chExt cx="10439904" cy="5217575"/>
          </a:xfrm>
        </p:grpSpPr>
        <p:sp>
          <p:nvSpPr>
            <p:cNvPr id="16" name="Straight Connector 15">
              <a:extLst>
                <a:ext uri="{FF2B5EF4-FFF2-40B4-BE49-F238E27FC236}">
                  <a16:creationId xmlns:a16="http://schemas.microsoft.com/office/drawing/2014/main" id="{B0696180-39A3-D7DE-45A2-761AF045B31E}"/>
                </a:ext>
              </a:extLst>
            </p:cNvPr>
            <p:cNvSpPr/>
            <p:nvPr/>
          </p:nvSpPr>
          <p:spPr>
            <a:xfrm>
              <a:off x="303213" y="1172823"/>
              <a:ext cx="10439904" cy="0"/>
            </a:xfrm>
            <a:prstGeom prst="line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36D4A06-49DA-6926-5893-0C0516898DDD}"/>
                </a:ext>
              </a:extLst>
            </p:cNvPr>
            <p:cNvSpPr/>
            <p:nvPr/>
          </p:nvSpPr>
          <p:spPr>
            <a:xfrm>
              <a:off x="303213" y="1073150"/>
              <a:ext cx="2087980" cy="2437606"/>
            </a:xfrm>
            <a:custGeom>
              <a:avLst/>
              <a:gdLst>
                <a:gd name="csX0" fmla="*/ 0 w 2087980"/>
                <a:gd name="csY0" fmla="*/ 0 h 2437606"/>
                <a:gd name="csX1" fmla="*/ 2087980 w 2087980"/>
                <a:gd name="csY1" fmla="*/ 0 h 2437606"/>
                <a:gd name="csX2" fmla="*/ 2087980 w 2087980"/>
                <a:gd name="csY2" fmla="*/ 2437606 h 2437606"/>
                <a:gd name="csX3" fmla="*/ 0 w 2087980"/>
                <a:gd name="csY3" fmla="*/ 2437606 h 2437606"/>
                <a:gd name="csX4" fmla="*/ 0 w 2087980"/>
                <a:gd name="csY4" fmla="*/ 0 h 24376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87980" h="2437606">
                  <a:moveTo>
                    <a:pt x="0" y="0"/>
                  </a:moveTo>
                  <a:lnTo>
                    <a:pt x="2087980" y="0"/>
                  </a:lnTo>
                  <a:lnTo>
                    <a:pt x="2087980" y="2437606"/>
                  </a:lnTo>
                  <a:lnTo>
                    <a:pt x="0" y="24376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b="1" kern="1200" dirty="0">
                  <a:solidFill>
                    <a:schemeClr val="accent2"/>
                  </a:solidFill>
                  <a:latin typeface="Aptos" panose="020B0004020202020204" pitchFamily="34" charset="0"/>
                </a:rPr>
                <a:t>Due to a Series of Court </a:t>
              </a:r>
              <a:br>
                <a:rPr lang="en-US" sz="2400" b="1" kern="1200" dirty="0">
                  <a:solidFill>
                    <a:schemeClr val="accent2"/>
                  </a:solidFill>
                  <a:latin typeface="Aptos" panose="020B0004020202020204" pitchFamily="34" charset="0"/>
                </a:rPr>
              </a:br>
              <a:r>
                <a:rPr lang="en-US" sz="2400" b="1" kern="1200" dirty="0">
                  <a:solidFill>
                    <a:schemeClr val="accent2"/>
                  </a:solidFill>
                  <a:latin typeface="Aptos" panose="020B0004020202020204" pitchFamily="34" charset="0"/>
                </a:rPr>
                <a:t>Rulings on Water Rates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E8AF165-9B07-6715-D845-082DD2BFB4BC}"/>
                </a:ext>
              </a:extLst>
            </p:cNvPr>
            <p:cNvSpPr/>
            <p:nvPr/>
          </p:nvSpPr>
          <p:spPr>
            <a:xfrm>
              <a:off x="2547792" y="1111237"/>
              <a:ext cx="4019363" cy="761752"/>
            </a:xfrm>
            <a:custGeom>
              <a:avLst/>
              <a:gdLst>
                <a:gd name="csX0" fmla="*/ 0 w 4019363"/>
                <a:gd name="csY0" fmla="*/ 0 h 761752"/>
                <a:gd name="csX1" fmla="*/ 4019363 w 4019363"/>
                <a:gd name="csY1" fmla="*/ 0 h 761752"/>
                <a:gd name="csX2" fmla="*/ 4019363 w 4019363"/>
                <a:gd name="csY2" fmla="*/ 761752 h 761752"/>
                <a:gd name="csX3" fmla="*/ 0 w 4019363"/>
                <a:gd name="csY3" fmla="*/ 761752 h 761752"/>
                <a:gd name="csX4" fmla="*/ 0 w 4019363"/>
                <a:gd name="csY4" fmla="*/ 0 h 76175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4019363" h="761752">
                  <a:moveTo>
                    <a:pt x="0" y="0"/>
                  </a:moveTo>
                  <a:lnTo>
                    <a:pt x="4019363" y="0"/>
                  </a:lnTo>
                  <a:lnTo>
                    <a:pt x="4019363" y="761752"/>
                  </a:lnTo>
                  <a:lnTo>
                    <a:pt x="0" y="76175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>
                  <a:solidFill>
                    <a:schemeClr val="accent2"/>
                  </a:solidFill>
                  <a:latin typeface="Aptos" panose="020B0004020202020204" pitchFamily="34" charset="0"/>
                </a:rPr>
                <a:t>Water and Wastewater is a Property-Related Service</a:t>
              </a:r>
            </a:p>
          </p:txBody>
        </p:sp>
        <p:sp>
          <p:nvSpPr>
            <p:cNvPr id="19" name="Straight Connector 18">
              <a:extLst>
                <a:ext uri="{FF2B5EF4-FFF2-40B4-BE49-F238E27FC236}">
                  <a16:creationId xmlns:a16="http://schemas.microsoft.com/office/drawing/2014/main" id="{C6F604F0-0E09-A779-69A1-425F3F0D8662}"/>
                </a:ext>
              </a:extLst>
            </p:cNvPr>
            <p:cNvSpPr/>
            <p:nvPr/>
          </p:nvSpPr>
          <p:spPr>
            <a:xfrm>
              <a:off x="2391193" y="1872989"/>
              <a:ext cx="8351923" cy="0"/>
            </a:xfrm>
            <a:prstGeom prst="line">
              <a:avLst/>
            </a:prstGeom>
          </p:spPr>
          <p:style>
            <a:lnRef idx="2">
              <a:schemeClr val="accent2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F6D468C-6D93-5F94-EE00-DD25A91DDEA9}"/>
                </a:ext>
              </a:extLst>
            </p:cNvPr>
            <p:cNvSpPr/>
            <p:nvPr/>
          </p:nvSpPr>
          <p:spPr>
            <a:xfrm>
              <a:off x="2547792" y="1911077"/>
              <a:ext cx="4019363" cy="761752"/>
            </a:xfrm>
            <a:custGeom>
              <a:avLst/>
              <a:gdLst>
                <a:gd name="csX0" fmla="*/ 0 w 4019363"/>
                <a:gd name="csY0" fmla="*/ 0 h 761752"/>
                <a:gd name="csX1" fmla="*/ 4019363 w 4019363"/>
                <a:gd name="csY1" fmla="*/ 0 h 761752"/>
                <a:gd name="csX2" fmla="*/ 4019363 w 4019363"/>
                <a:gd name="csY2" fmla="*/ 761752 h 761752"/>
                <a:gd name="csX3" fmla="*/ 0 w 4019363"/>
                <a:gd name="csY3" fmla="*/ 761752 h 761752"/>
                <a:gd name="csX4" fmla="*/ 0 w 4019363"/>
                <a:gd name="csY4" fmla="*/ 0 h 76175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4019363" h="761752">
                  <a:moveTo>
                    <a:pt x="0" y="0"/>
                  </a:moveTo>
                  <a:lnTo>
                    <a:pt x="4019363" y="0"/>
                  </a:lnTo>
                  <a:lnTo>
                    <a:pt x="4019363" y="761752"/>
                  </a:lnTo>
                  <a:lnTo>
                    <a:pt x="0" y="76175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>
                  <a:solidFill>
                    <a:schemeClr val="accent2"/>
                  </a:solidFill>
                  <a:latin typeface="Aptos" panose="020B0004020202020204" pitchFamily="34" charset="0"/>
                </a:rPr>
                <a:t>Rates Need to be Proportional </a:t>
              </a:r>
              <a:br>
                <a:rPr lang="en-US" sz="1500" b="1" kern="1200" dirty="0">
                  <a:solidFill>
                    <a:schemeClr val="accent2"/>
                  </a:solidFill>
                  <a:latin typeface="Aptos" panose="020B0004020202020204" pitchFamily="34" charset="0"/>
                </a:rPr>
              </a:br>
              <a:r>
                <a:rPr lang="en-US" sz="1500" b="1" kern="1200" dirty="0">
                  <a:solidFill>
                    <a:schemeClr val="accent2"/>
                  </a:solidFill>
                  <a:latin typeface="Aptos" panose="020B0004020202020204" pitchFamily="34" charset="0"/>
                </a:rPr>
                <a:t>to the Level of Service</a:t>
              </a: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2149881-A8F0-6A60-38CC-523CFDEFA355}"/>
                </a:ext>
              </a:extLst>
            </p:cNvPr>
            <p:cNvSpPr/>
            <p:nvPr/>
          </p:nvSpPr>
          <p:spPr>
            <a:xfrm>
              <a:off x="6723754" y="1911077"/>
              <a:ext cx="2203564" cy="761752"/>
            </a:xfrm>
            <a:custGeom>
              <a:avLst/>
              <a:gdLst>
                <a:gd name="csX0" fmla="*/ 0 w 4019363"/>
                <a:gd name="csY0" fmla="*/ 0 h 761752"/>
                <a:gd name="csX1" fmla="*/ 4019363 w 4019363"/>
                <a:gd name="csY1" fmla="*/ 0 h 761752"/>
                <a:gd name="csX2" fmla="*/ 4019363 w 4019363"/>
                <a:gd name="csY2" fmla="*/ 761752 h 761752"/>
                <a:gd name="csX3" fmla="*/ 0 w 4019363"/>
                <a:gd name="csY3" fmla="*/ 761752 h 761752"/>
                <a:gd name="csX4" fmla="*/ 0 w 4019363"/>
                <a:gd name="csY4" fmla="*/ 0 h 76175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4019363" h="761752">
                  <a:moveTo>
                    <a:pt x="0" y="0"/>
                  </a:moveTo>
                  <a:lnTo>
                    <a:pt x="4019363" y="0"/>
                  </a:lnTo>
                  <a:lnTo>
                    <a:pt x="4019363" y="761752"/>
                  </a:lnTo>
                  <a:lnTo>
                    <a:pt x="0" y="76175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l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i="1" kern="1200" dirty="0">
                  <a:latin typeface="Aptos" panose="020B0004020202020204" pitchFamily="34" charset="0"/>
                </a:rPr>
                <a:t>This is the nexus requirement.</a:t>
              </a:r>
            </a:p>
          </p:txBody>
        </p:sp>
        <p:sp>
          <p:nvSpPr>
            <p:cNvPr id="22" name="Straight Connector 21">
              <a:extLst>
                <a:ext uri="{FF2B5EF4-FFF2-40B4-BE49-F238E27FC236}">
                  <a16:creationId xmlns:a16="http://schemas.microsoft.com/office/drawing/2014/main" id="{E45BE954-FF10-31FB-7C96-ACC1EEE3DEDF}"/>
                </a:ext>
              </a:extLst>
            </p:cNvPr>
            <p:cNvSpPr/>
            <p:nvPr/>
          </p:nvSpPr>
          <p:spPr>
            <a:xfrm>
              <a:off x="2391193" y="2672829"/>
              <a:ext cx="8351923" cy="0"/>
            </a:xfrm>
            <a:prstGeom prst="line">
              <a:avLst/>
            </a:prstGeom>
          </p:spPr>
          <p:style>
            <a:lnRef idx="2">
              <a:schemeClr val="accent2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AACEF66-9F2C-81BB-FE11-1F587156C514}"/>
                </a:ext>
              </a:extLst>
            </p:cNvPr>
            <p:cNvSpPr/>
            <p:nvPr/>
          </p:nvSpPr>
          <p:spPr>
            <a:xfrm>
              <a:off x="2547792" y="2710916"/>
              <a:ext cx="4019363" cy="761752"/>
            </a:xfrm>
            <a:custGeom>
              <a:avLst/>
              <a:gdLst>
                <a:gd name="csX0" fmla="*/ 0 w 4019363"/>
                <a:gd name="csY0" fmla="*/ 0 h 761752"/>
                <a:gd name="csX1" fmla="*/ 4019363 w 4019363"/>
                <a:gd name="csY1" fmla="*/ 0 h 761752"/>
                <a:gd name="csX2" fmla="*/ 4019363 w 4019363"/>
                <a:gd name="csY2" fmla="*/ 761752 h 761752"/>
                <a:gd name="csX3" fmla="*/ 0 w 4019363"/>
                <a:gd name="csY3" fmla="*/ 761752 h 761752"/>
                <a:gd name="csX4" fmla="*/ 0 w 4019363"/>
                <a:gd name="csY4" fmla="*/ 0 h 76175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4019363" h="761752">
                  <a:moveTo>
                    <a:pt x="0" y="0"/>
                  </a:moveTo>
                  <a:lnTo>
                    <a:pt x="4019363" y="0"/>
                  </a:lnTo>
                  <a:lnTo>
                    <a:pt x="4019363" y="761752"/>
                  </a:lnTo>
                  <a:lnTo>
                    <a:pt x="0" y="76175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>
                  <a:solidFill>
                    <a:schemeClr val="accent2"/>
                  </a:solidFill>
                  <a:latin typeface="Aptos" panose="020B0004020202020204" pitchFamily="34" charset="0"/>
                </a:rPr>
                <a:t>Administrative Record is Required to Document the Rationality and Calculation </a:t>
              </a:r>
              <a:br>
                <a:rPr lang="en-US" sz="1500" b="1" kern="1200" dirty="0">
                  <a:solidFill>
                    <a:schemeClr val="accent2"/>
                  </a:solidFill>
                  <a:latin typeface="Aptos" panose="020B0004020202020204" pitchFamily="34" charset="0"/>
                </a:rPr>
              </a:br>
              <a:r>
                <a:rPr lang="en-US" sz="1500" b="1" kern="1200" dirty="0">
                  <a:solidFill>
                    <a:schemeClr val="accent2"/>
                  </a:solidFill>
                  <a:latin typeface="Aptos" panose="020B0004020202020204" pitchFamily="34" charset="0"/>
                </a:rPr>
                <a:t>of the Rates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F56FC9A-7920-F26A-167D-70F0E7444CD6}"/>
                </a:ext>
              </a:extLst>
            </p:cNvPr>
            <p:cNvSpPr/>
            <p:nvPr/>
          </p:nvSpPr>
          <p:spPr>
            <a:xfrm>
              <a:off x="6723753" y="2769200"/>
              <a:ext cx="3036213" cy="322591"/>
            </a:xfrm>
            <a:custGeom>
              <a:avLst/>
              <a:gdLst>
                <a:gd name="csX0" fmla="*/ 0 w 4019363"/>
                <a:gd name="csY0" fmla="*/ 0 h 380876"/>
                <a:gd name="csX1" fmla="*/ 4019363 w 4019363"/>
                <a:gd name="csY1" fmla="*/ 0 h 380876"/>
                <a:gd name="csX2" fmla="*/ 4019363 w 4019363"/>
                <a:gd name="csY2" fmla="*/ 380876 h 380876"/>
                <a:gd name="csX3" fmla="*/ 0 w 4019363"/>
                <a:gd name="csY3" fmla="*/ 380876 h 380876"/>
                <a:gd name="csX4" fmla="*/ 0 w 4019363"/>
                <a:gd name="csY4" fmla="*/ 0 h 38087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4019363" h="380876">
                  <a:moveTo>
                    <a:pt x="0" y="0"/>
                  </a:moveTo>
                  <a:lnTo>
                    <a:pt x="4019363" y="0"/>
                  </a:lnTo>
                  <a:lnTo>
                    <a:pt x="4019363" y="380876"/>
                  </a:lnTo>
                  <a:lnTo>
                    <a:pt x="0" y="38087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l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i="1" kern="1200" dirty="0">
                  <a:latin typeface="Aptos" panose="020B0004020202020204" pitchFamily="34" charset="0"/>
                </a:rPr>
                <a:t>We need to show the math behind our work.</a:t>
              </a:r>
            </a:p>
          </p:txBody>
        </p:sp>
        <p:sp>
          <p:nvSpPr>
            <p:cNvPr id="25" name="Straight Connector 24">
              <a:extLst>
                <a:ext uri="{FF2B5EF4-FFF2-40B4-BE49-F238E27FC236}">
                  <a16:creationId xmlns:a16="http://schemas.microsoft.com/office/drawing/2014/main" id="{804E8F2B-FEDD-902F-8521-7A7AFD85F08A}"/>
                </a:ext>
              </a:extLst>
            </p:cNvPr>
            <p:cNvSpPr/>
            <p:nvPr/>
          </p:nvSpPr>
          <p:spPr>
            <a:xfrm>
              <a:off x="6567156" y="3091792"/>
              <a:ext cx="3036212" cy="0"/>
            </a:xfrm>
            <a:prstGeom prst="line">
              <a:avLst/>
            </a:prstGeom>
          </p:spPr>
          <p:style>
            <a:lnRef idx="2">
              <a:schemeClr val="accent2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A6524AD-E2A7-468B-0AD6-5EF66F375335}"/>
                </a:ext>
              </a:extLst>
            </p:cNvPr>
            <p:cNvSpPr/>
            <p:nvPr/>
          </p:nvSpPr>
          <p:spPr>
            <a:xfrm>
              <a:off x="6723754" y="3091792"/>
              <a:ext cx="2392394" cy="380876"/>
            </a:xfrm>
            <a:custGeom>
              <a:avLst/>
              <a:gdLst>
                <a:gd name="csX0" fmla="*/ 0 w 4019363"/>
                <a:gd name="csY0" fmla="*/ 0 h 380876"/>
                <a:gd name="csX1" fmla="*/ 4019363 w 4019363"/>
                <a:gd name="csY1" fmla="*/ 0 h 380876"/>
                <a:gd name="csX2" fmla="*/ 4019363 w 4019363"/>
                <a:gd name="csY2" fmla="*/ 380876 h 380876"/>
                <a:gd name="csX3" fmla="*/ 0 w 4019363"/>
                <a:gd name="csY3" fmla="*/ 380876 h 380876"/>
                <a:gd name="csX4" fmla="*/ 0 w 4019363"/>
                <a:gd name="csY4" fmla="*/ 0 h 38087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4019363" h="380876">
                  <a:moveTo>
                    <a:pt x="0" y="0"/>
                  </a:moveTo>
                  <a:lnTo>
                    <a:pt x="4019363" y="0"/>
                  </a:lnTo>
                  <a:lnTo>
                    <a:pt x="4019363" y="380876"/>
                  </a:lnTo>
                  <a:lnTo>
                    <a:pt x="0" y="38087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t" anchorCtr="0">
              <a:noAutofit/>
            </a:bodyPr>
            <a:lstStyle/>
            <a:p>
              <a:pPr marL="0" lvl="0" indent="0" algn="l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i="1" kern="1200" dirty="0">
                  <a:latin typeface="Aptos" panose="020B0004020202020204" pitchFamily="34" charset="0"/>
                </a:rPr>
                <a:t>“Demonstrate the Cost Basis” per </a:t>
              </a:r>
              <a:br>
                <a:rPr lang="en-US" sz="1200" i="1" kern="1200" dirty="0">
                  <a:latin typeface="Aptos" panose="020B0004020202020204" pitchFamily="34" charset="0"/>
                </a:rPr>
              </a:br>
              <a:r>
                <a:rPr lang="en-US" sz="1200" i="1" kern="1200" dirty="0">
                  <a:latin typeface="Aptos" panose="020B0004020202020204" pitchFamily="34" charset="0"/>
                </a:rPr>
                <a:t>the San Juan Capistrano decision.</a:t>
              </a:r>
            </a:p>
          </p:txBody>
        </p:sp>
        <p:sp>
          <p:nvSpPr>
            <p:cNvPr id="28" name="Straight Connector 27">
              <a:extLst>
                <a:ext uri="{FF2B5EF4-FFF2-40B4-BE49-F238E27FC236}">
                  <a16:creationId xmlns:a16="http://schemas.microsoft.com/office/drawing/2014/main" id="{2A5D274E-637D-E69C-87B7-C4555423104B}"/>
                </a:ext>
              </a:extLst>
            </p:cNvPr>
            <p:cNvSpPr/>
            <p:nvPr/>
          </p:nvSpPr>
          <p:spPr>
            <a:xfrm>
              <a:off x="303213" y="3679771"/>
              <a:ext cx="10439904" cy="0"/>
            </a:xfrm>
            <a:prstGeom prst="line">
              <a:avLst/>
            </a:prstGeom>
          </p:spPr>
          <p:style>
            <a:lnRef idx="2">
              <a:schemeClr val="accent2">
                <a:hueOff val="34991"/>
                <a:satOff val="-22867"/>
                <a:lumOff val="17841"/>
                <a:alphaOff val="0"/>
              </a:schemeClr>
            </a:lnRef>
            <a:fillRef idx="1">
              <a:schemeClr val="accent2">
                <a:hueOff val="34991"/>
                <a:satOff val="-22867"/>
                <a:lumOff val="17841"/>
                <a:alphaOff val="0"/>
              </a:schemeClr>
            </a:fillRef>
            <a:effectRef idx="0">
              <a:schemeClr val="accent2">
                <a:hueOff val="34991"/>
                <a:satOff val="-22867"/>
                <a:lumOff val="17841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2CFB4F0-B5F1-F7DF-370C-D1B902BD0986}"/>
                </a:ext>
              </a:extLst>
            </p:cNvPr>
            <p:cNvSpPr/>
            <p:nvPr/>
          </p:nvSpPr>
          <p:spPr>
            <a:xfrm>
              <a:off x="303213" y="3853119"/>
              <a:ext cx="2087980" cy="2437606"/>
            </a:xfrm>
            <a:custGeom>
              <a:avLst/>
              <a:gdLst>
                <a:gd name="csX0" fmla="*/ 0 w 2087980"/>
                <a:gd name="csY0" fmla="*/ 0 h 2437606"/>
                <a:gd name="csX1" fmla="*/ 2087980 w 2087980"/>
                <a:gd name="csY1" fmla="*/ 0 h 2437606"/>
                <a:gd name="csX2" fmla="*/ 2087980 w 2087980"/>
                <a:gd name="csY2" fmla="*/ 2437606 h 2437606"/>
                <a:gd name="csX3" fmla="*/ 0 w 2087980"/>
                <a:gd name="csY3" fmla="*/ 2437606 h 2437606"/>
                <a:gd name="csX4" fmla="*/ 0 w 2087980"/>
                <a:gd name="csY4" fmla="*/ 0 h 24376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87980" h="2437606">
                  <a:moveTo>
                    <a:pt x="0" y="0"/>
                  </a:moveTo>
                  <a:lnTo>
                    <a:pt x="2087980" y="0"/>
                  </a:lnTo>
                  <a:lnTo>
                    <a:pt x="2087980" y="2437606"/>
                  </a:lnTo>
                  <a:lnTo>
                    <a:pt x="0" y="24376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91440" rIns="91440" bIns="91440" numCol="1" spcCol="1270" anchor="t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b="1" kern="1200" dirty="0">
                  <a:solidFill>
                    <a:schemeClr val="accent3"/>
                  </a:solidFill>
                  <a:latin typeface="Aptos" panose="020B0004020202020204" pitchFamily="34" charset="0"/>
                </a:rPr>
                <a:t>Implications</a:t>
              </a: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FFD8A73-1368-D02C-476B-192337E2A792}"/>
                </a:ext>
              </a:extLst>
            </p:cNvPr>
            <p:cNvSpPr/>
            <p:nvPr/>
          </p:nvSpPr>
          <p:spPr>
            <a:xfrm>
              <a:off x="2547792" y="3909774"/>
              <a:ext cx="3883343" cy="636701"/>
            </a:xfrm>
            <a:custGeom>
              <a:avLst/>
              <a:gdLst>
                <a:gd name="csX0" fmla="*/ 0 w 4019363"/>
                <a:gd name="csY0" fmla="*/ 0 h 1133106"/>
                <a:gd name="csX1" fmla="*/ 4019363 w 4019363"/>
                <a:gd name="csY1" fmla="*/ 0 h 1133106"/>
                <a:gd name="csX2" fmla="*/ 4019363 w 4019363"/>
                <a:gd name="csY2" fmla="*/ 1133106 h 1133106"/>
                <a:gd name="csX3" fmla="*/ 0 w 4019363"/>
                <a:gd name="csY3" fmla="*/ 1133106 h 1133106"/>
                <a:gd name="csX4" fmla="*/ 0 w 4019363"/>
                <a:gd name="csY4" fmla="*/ 0 h 11331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4019363" h="1133106">
                  <a:moveTo>
                    <a:pt x="0" y="0"/>
                  </a:moveTo>
                  <a:lnTo>
                    <a:pt x="4019363" y="0"/>
                  </a:lnTo>
                  <a:lnTo>
                    <a:pt x="4019363" y="1133106"/>
                  </a:lnTo>
                  <a:lnTo>
                    <a:pt x="0" y="11331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t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>
                  <a:solidFill>
                    <a:schemeClr val="accent3"/>
                  </a:solidFill>
                  <a:latin typeface="Aptos" panose="020B0004020202020204" pitchFamily="34" charset="0"/>
                </a:rPr>
                <a:t>Business Model of Operating the Utility </a:t>
              </a:r>
              <a:br>
                <a:rPr lang="en-US" sz="1500" b="1" kern="1200" dirty="0">
                  <a:solidFill>
                    <a:schemeClr val="accent3"/>
                  </a:solidFill>
                  <a:latin typeface="Aptos" panose="020B0004020202020204" pitchFamily="34" charset="0"/>
                </a:rPr>
              </a:br>
              <a:r>
                <a:rPr lang="en-US" sz="1500" b="1" kern="1200" dirty="0">
                  <a:solidFill>
                    <a:schemeClr val="accent3"/>
                  </a:solidFill>
                  <a:latin typeface="Aptos" panose="020B0004020202020204" pitchFamily="34" charset="0"/>
                </a:rPr>
                <a:t>Should be Reflected in the Rate Structure</a:t>
              </a:r>
            </a:p>
          </p:txBody>
        </p:sp>
        <p:sp>
          <p:nvSpPr>
            <p:cNvPr id="31" name="Straight Connector 30">
              <a:extLst>
                <a:ext uri="{FF2B5EF4-FFF2-40B4-BE49-F238E27FC236}">
                  <a16:creationId xmlns:a16="http://schemas.microsoft.com/office/drawing/2014/main" id="{BE131911-57D1-C423-D3DF-ACA22B7B2A85}"/>
                </a:ext>
              </a:extLst>
            </p:cNvPr>
            <p:cNvSpPr/>
            <p:nvPr/>
          </p:nvSpPr>
          <p:spPr>
            <a:xfrm>
              <a:off x="2347856" y="4514175"/>
              <a:ext cx="8351923" cy="0"/>
            </a:xfrm>
            <a:prstGeom prst="line">
              <a:avLst/>
            </a:prstGeom>
          </p:spPr>
          <p:style>
            <a:lnRef idx="2">
              <a:schemeClr val="accent2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708C33B-CB08-6B3F-C3F0-14E428D38BA6}"/>
                </a:ext>
              </a:extLst>
            </p:cNvPr>
            <p:cNvSpPr/>
            <p:nvPr/>
          </p:nvSpPr>
          <p:spPr>
            <a:xfrm>
              <a:off x="2547792" y="4652958"/>
              <a:ext cx="4019363" cy="554572"/>
            </a:xfrm>
            <a:custGeom>
              <a:avLst/>
              <a:gdLst>
                <a:gd name="csX0" fmla="*/ 0 w 4019363"/>
                <a:gd name="csY0" fmla="*/ 0 h 1133106"/>
                <a:gd name="csX1" fmla="*/ 4019363 w 4019363"/>
                <a:gd name="csY1" fmla="*/ 0 h 1133106"/>
                <a:gd name="csX2" fmla="*/ 4019363 w 4019363"/>
                <a:gd name="csY2" fmla="*/ 1133106 h 1133106"/>
                <a:gd name="csX3" fmla="*/ 0 w 4019363"/>
                <a:gd name="csY3" fmla="*/ 1133106 h 1133106"/>
                <a:gd name="csX4" fmla="*/ 0 w 4019363"/>
                <a:gd name="csY4" fmla="*/ 0 h 11331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4019363" h="1133106">
                  <a:moveTo>
                    <a:pt x="0" y="0"/>
                  </a:moveTo>
                  <a:lnTo>
                    <a:pt x="4019363" y="0"/>
                  </a:lnTo>
                  <a:lnTo>
                    <a:pt x="4019363" y="1133106"/>
                  </a:lnTo>
                  <a:lnTo>
                    <a:pt x="0" y="11331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t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>
                  <a:solidFill>
                    <a:schemeClr val="accent3"/>
                  </a:solidFill>
                  <a:latin typeface="Aptos" panose="020B0004020202020204" pitchFamily="34" charset="0"/>
                </a:rPr>
                <a:t>We Cannot Have Rates that </a:t>
              </a:r>
              <a:br>
                <a:rPr lang="en-US" sz="1500" b="1" kern="1200" dirty="0">
                  <a:solidFill>
                    <a:schemeClr val="accent3"/>
                  </a:solidFill>
                  <a:latin typeface="Aptos" panose="020B0004020202020204" pitchFamily="34" charset="0"/>
                </a:rPr>
              </a:br>
              <a:r>
                <a:rPr lang="en-US" sz="1500" b="1" kern="1200" dirty="0">
                  <a:solidFill>
                    <a:schemeClr val="accent3"/>
                  </a:solidFill>
                  <a:latin typeface="Aptos" panose="020B0004020202020204" pitchFamily="34" charset="0"/>
                </a:rPr>
                <a:t>Subsidize Certain Customers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7602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40235-CE34-3C8C-086F-ADA22975D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1">
            <a:extLst>
              <a:ext uri="{FF2B5EF4-FFF2-40B4-BE49-F238E27FC236}">
                <a16:creationId xmlns:a16="http://schemas.microsoft.com/office/drawing/2014/main" id="{77619D1B-AC52-C671-0435-51088A0CA8C0}"/>
              </a:ext>
            </a:extLst>
          </p:cNvPr>
          <p:cNvSpPr/>
          <p:nvPr/>
        </p:nvSpPr>
        <p:spPr>
          <a:xfrm flipV="1">
            <a:off x="2401555" y="3705983"/>
            <a:ext cx="1230756" cy="636506"/>
          </a:xfrm>
          <a:custGeom>
            <a:avLst/>
            <a:gdLst>
              <a:gd name="csX0" fmla="*/ 0 w 936068"/>
              <a:gd name="csY0" fmla="*/ 0 h 636506"/>
              <a:gd name="csX1" fmla="*/ 936068 w 936068"/>
              <a:gd name="csY1" fmla="*/ 0 h 636506"/>
              <a:gd name="csX2" fmla="*/ 936068 w 936068"/>
              <a:gd name="csY2" fmla="*/ 636506 h 636506"/>
              <a:gd name="csX3" fmla="*/ 0 w 936068"/>
              <a:gd name="csY3" fmla="*/ 636506 h 636506"/>
              <a:gd name="csX4" fmla="*/ 0 w 936068"/>
              <a:gd name="csY4" fmla="*/ 0 h 636506"/>
              <a:gd name="csX0" fmla="*/ 0 w 962069"/>
              <a:gd name="csY0" fmla="*/ 507037 h 636506"/>
              <a:gd name="csX1" fmla="*/ 962069 w 962069"/>
              <a:gd name="csY1" fmla="*/ 0 h 636506"/>
              <a:gd name="csX2" fmla="*/ 962069 w 962069"/>
              <a:gd name="csY2" fmla="*/ 636506 h 636506"/>
              <a:gd name="csX3" fmla="*/ 26001 w 962069"/>
              <a:gd name="csY3" fmla="*/ 636506 h 636506"/>
              <a:gd name="csX4" fmla="*/ 0 w 962069"/>
              <a:gd name="csY4" fmla="*/ 507037 h 63650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962069" h="636506">
                <a:moveTo>
                  <a:pt x="0" y="507037"/>
                </a:moveTo>
                <a:lnTo>
                  <a:pt x="962069" y="0"/>
                </a:lnTo>
                <a:lnTo>
                  <a:pt x="962069" y="636506"/>
                </a:lnTo>
                <a:lnTo>
                  <a:pt x="26001" y="636506"/>
                </a:lnTo>
                <a:lnTo>
                  <a:pt x="0" y="507037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D1EB4D2-F1BC-0FD6-4AD7-F155FBD05C5B}"/>
              </a:ext>
            </a:extLst>
          </p:cNvPr>
          <p:cNvSpPr/>
          <p:nvPr/>
        </p:nvSpPr>
        <p:spPr>
          <a:xfrm>
            <a:off x="2764865" y="2872521"/>
            <a:ext cx="1033575" cy="6365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F09781-CA75-CF40-0D0D-C9E593E9E834}"/>
              </a:ext>
            </a:extLst>
          </p:cNvPr>
          <p:cNvSpPr/>
          <p:nvPr/>
        </p:nvSpPr>
        <p:spPr>
          <a:xfrm>
            <a:off x="2418173" y="2054148"/>
            <a:ext cx="1230756" cy="636506"/>
          </a:xfrm>
          <a:custGeom>
            <a:avLst/>
            <a:gdLst>
              <a:gd name="csX0" fmla="*/ 0 w 936068"/>
              <a:gd name="csY0" fmla="*/ 0 h 636506"/>
              <a:gd name="csX1" fmla="*/ 936068 w 936068"/>
              <a:gd name="csY1" fmla="*/ 0 h 636506"/>
              <a:gd name="csX2" fmla="*/ 936068 w 936068"/>
              <a:gd name="csY2" fmla="*/ 636506 h 636506"/>
              <a:gd name="csX3" fmla="*/ 0 w 936068"/>
              <a:gd name="csY3" fmla="*/ 636506 h 636506"/>
              <a:gd name="csX4" fmla="*/ 0 w 936068"/>
              <a:gd name="csY4" fmla="*/ 0 h 636506"/>
              <a:gd name="csX0" fmla="*/ 0 w 962069"/>
              <a:gd name="csY0" fmla="*/ 507037 h 636506"/>
              <a:gd name="csX1" fmla="*/ 962069 w 962069"/>
              <a:gd name="csY1" fmla="*/ 0 h 636506"/>
              <a:gd name="csX2" fmla="*/ 962069 w 962069"/>
              <a:gd name="csY2" fmla="*/ 636506 h 636506"/>
              <a:gd name="csX3" fmla="*/ 26001 w 962069"/>
              <a:gd name="csY3" fmla="*/ 636506 h 636506"/>
              <a:gd name="csX4" fmla="*/ 0 w 962069"/>
              <a:gd name="csY4" fmla="*/ 507037 h 63650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962069" h="636506">
                <a:moveTo>
                  <a:pt x="0" y="507037"/>
                </a:moveTo>
                <a:lnTo>
                  <a:pt x="962069" y="0"/>
                </a:lnTo>
                <a:lnTo>
                  <a:pt x="962069" y="636506"/>
                </a:lnTo>
                <a:lnTo>
                  <a:pt x="26001" y="636506"/>
                </a:lnTo>
                <a:lnTo>
                  <a:pt x="0" y="507037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311E024-63CD-0E70-B1D3-428F5D47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sz="3600" dirty="0"/>
              <a:t>Recent Proposition 218 Litigation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2AC61922-0668-0944-6D1E-B3EA4AA97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2797" y="1196088"/>
            <a:ext cx="5430254" cy="476094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Implications:</a:t>
            </a:r>
          </a:p>
          <a:p>
            <a:pPr lvl="1"/>
            <a:r>
              <a:rPr lang="en-US" sz="2000" b="1" dirty="0"/>
              <a:t>Higher Burden of Proof </a:t>
            </a:r>
            <a:r>
              <a:rPr lang="en-US" sz="2000" dirty="0"/>
              <a:t>to Show that Rates are Proportional to Costs</a:t>
            </a:r>
          </a:p>
          <a:p>
            <a:pPr lvl="1"/>
            <a:r>
              <a:rPr lang="en-US" sz="2000" b="1" dirty="0"/>
              <a:t>Rates Primarily Designed </a:t>
            </a:r>
            <a:r>
              <a:rPr lang="en-US" sz="2000" dirty="0"/>
              <a:t>to </a:t>
            </a:r>
            <a:br>
              <a:rPr lang="en-US" sz="2000" dirty="0"/>
            </a:br>
            <a:r>
              <a:rPr lang="en-US" sz="2000" dirty="0"/>
              <a:t>Promote Water Efficiency/Conservation, </a:t>
            </a:r>
            <a:r>
              <a:rPr lang="en-US" sz="1600" i="1" dirty="0"/>
              <a:t>Even When Compliant with Industry Standards, </a:t>
            </a:r>
            <a:r>
              <a:rPr lang="en-US" sz="2000" dirty="0"/>
              <a:t>May Not Meet Prop 218 Requirements</a:t>
            </a:r>
          </a:p>
          <a:p>
            <a:pPr lvl="1"/>
            <a:r>
              <a:rPr lang="en-US" sz="2000" b="1" dirty="0"/>
              <a:t>Tiered Rates </a:t>
            </a:r>
            <a:r>
              <a:rPr lang="en-US" sz="2000" dirty="0"/>
              <a:t>Require a Higher </a:t>
            </a:r>
            <a:br>
              <a:rPr lang="en-US" sz="2000" dirty="0"/>
            </a:br>
            <a:r>
              <a:rPr lang="en-US" sz="2000" dirty="0"/>
              <a:t>Level of Justification and Are </a:t>
            </a:r>
            <a:br>
              <a:rPr lang="en-US" sz="2000" dirty="0"/>
            </a:br>
            <a:r>
              <a:rPr lang="en-US" sz="2000" dirty="0"/>
              <a:t>Vulnerable to Legal Challenges</a:t>
            </a:r>
          </a:p>
          <a:p>
            <a:pPr lvl="1"/>
            <a:r>
              <a:rPr lang="en-US" sz="2000" b="1" dirty="0"/>
              <a:t>Higher Degree of Uncertainty </a:t>
            </a:r>
            <a:br>
              <a:rPr lang="en-US" sz="2000" dirty="0"/>
            </a:br>
            <a:r>
              <a:rPr lang="en-US" sz="2000" dirty="0"/>
              <a:t>Regarding Which Rate Structures </a:t>
            </a:r>
            <a:br>
              <a:rPr lang="en-US" sz="2000" dirty="0"/>
            </a:br>
            <a:r>
              <a:rPr lang="en-US" sz="2000" dirty="0"/>
              <a:t>Will Pass Legal Muster</a:t>
            </a: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6F1547-67F5-7854-8055-6CA1FBDCA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416B6F-53E6-82FC-90C0-03EDFC4F737C}"/>
              </a:ext>
            </a:extLst>
          </p:cNvPr>
          <p:cNvSpPr/>
          <p:nvPr/>
        </p:nvSpPr>
        <p:spPr>
          <a:xfrm>
            <a:off x="394359" y="1984811"/>
            <a:ext cx="2552519" cy="255251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</a:endParaRPr>
          </a:p>
          <a:p>
            <a:pPr algn="ctr"/>
            <a:r>
              <a:rPr lang="en-US" dirty="0">
                <a:latin typeface="Aptos" panose="020B0004020202020204" pitchFamily="34" charset="0"/>
              </a:rPr>
              <a:t>Recent Court Judgements</a:t>
            </a:r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A8957261-09F9-F312-2489-75D44F9252EA}"/>
              </a:ext>
            </a:extLst>
          </p:cNvPr>
          <p:cNvSpPr/>
          <p:nvPr/>
        </p:nvSpPr>
        <p:spPr>
          <a:xfrm flipH="1">
            <a:off x="3423578" y="2049814"/>
            <a:ext cx="2552519" cy="636506"/>
          </a:xfrm>
          <a:custGeom>
            <a:avLst/>
            <a:gdLst>
              <a:gd name="csX0" fmla="*/ 0 w 1863469"/>
              <a:gd name="csY0" fmla="*/ 83784 h 502703"/>
              <a:gd name="csX1" fmla="*/ 83784 w 1863469"/>
              <a:gd name="csY1" fmla="*/ 0 h 502703"/>
              <a:gd name="csX2" fmla="*/ 1779685 w 1863469"/>
              <a:gd name="csY2" fmla="*/ 0 h 502703"/>
              <a:gd name="csX3" fmla="*/ 1863469 w 1863469"/>
              <a:gd name="csY3" fmla="*/ 83784 h 502703"/>
              <a:gd name="csX4" fmla="*/ 1863469 w 1863469"/>
              <a:gd name="csY4" fmla="*/ 418919 h 502703"/>
              <a:gd name="csX5" fmla="*/ 1779685 w 1863469"/>
              <a:gd name="csY5" fmla="*/ 502703 h 502703"/>
              <a:gd name="csX6" fmla="*/ 83784 w 1863469"/>
              <a:gd name="csY6" fmla="*/ 502703 h 502703"/>
              <a:gd name="csX7" fmla="*/ 0 w 1863469"/>
              <a:gd name="csY7" fmla="*/ 418919 h 502703"/>
              <a:gd name="csX8" fmla="*/ 0 w 1863469"/>
              <a:gd name="csY8" fmla="*/ 83784 h 502703"/>
              <a:gd name="csX0" fmla="*/ 0 w 1863469"/>
              <a:gd name="csY0" fmla="*/ 418919 h 502703"/>
              <a:gd name="csX1" fmla="*/ 83784 w 1863469"/>
              <a:gd name="csY1" fmla="*/ 0 h 502703"/>
              <a:gd name="csX2" fmla="*/ 1779685 w 1863469"/>
              <a:gd name="csY2" fmla="*/ 0 h 502703"/>
              <a:gd name="csX3" fmla="*/ 1863469 w 1863469"/>
              <a:gd name="csY3" fmla="*/ 83784 h 502703"/>
              <a:gd name="csX4" fmla="*/ 1863469 w 1863469"/>
              <a:gd name="csY4" fmla="*/ 418919 h 502703"/>
              <a:gd name="csX5" fmla="*/ 1779685 w 1863469"/>
              <a:gd name="csY5" fmla="*/ 502703 h 502703"/>
              <a:gd name="csX6" fmla="*/ 83784 w 1863469"/>
              <a:gd name="csY6" fmla="*/ 502703 h 502703"/>
              <a:gd name="csX7" fmla="*/ 0 w 1863469"/>
              <a:gd name="csY7" fmla="*/ 418919 h 502703"/>
              <a:gd name="csX0" fmla="*/ 211987 w 1991672"/>
              <a:gd name="csY0" fmla="*/ 502703 h 502703"/>
              <a:gd name="csX1" fmla="*/ 211987 w 1991672"/>
              <a:gd name="csY1" fmla="*/ 0 h 502703"/>
              <a:gd name="csX2" fmla="*/ 1907888 w 1991672"/>
              <a:gd name="csY2" fmla="*/ 0 h 502703"/>
              <a:gd name="csX3" fmla="*/ 1991672 w 1991672"/>
              <a:gd name="csY3" fmla="*/ 83784 h 502703"/>
              <a:gd name="csX4" fmla="*/ 1991672 w 1991672"/>
              <a:gd name="csY4" fmla="*/ 418919 h 502703"/>
              <a:gd name="csX5" fmla="*/ 1907888 w 1991672"/>
              <a:gd name="csY5" fmla="*/ 502703 h 502703"/>
              <a:gd name="csX6" fmla="*/ 211987 w 1991672"/>
              <a:gd name="csY6" fmla="*/ 502703 h 5027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991672" h="502703">
                <a:moveTo>
                  <a:pt x="211987" y="502703"/>
                </a:moveTo>
                <a:cubicBezTo>
                  <a:pt x="-70663" y="418919"/>
                  <a:pt x="-70663" y="83784"/>
                  <a:pt x="211987" y="0"/>
                </a:cubicBezTo>
                <a:lnTo>
                  <a:pt x="1907888" y="0"/>
                </a:lnTo>
                <a:cubicBezTo>
                  <a:pt x="1954161" y="0"/>
                  <a:pt x="1991672" y="37511"/>
                  <a:pt x="1991672" y="83784"/>
                </a:cubicBezTo>
                <a:lnTo>
                  <a:pt x="1991672" y="418919"/>
                </a:lnTo>
                <a:cubicBezTo>
                  <a:pt x="1991672" y="465192"/>
                  <a:pt x="1954161" y="502703"/>
                  <a:pt x="1907888" y="502703"/>
                </a:cubicBezTo>
                <a:lnTo>
                  <a:pt x="211987" y="502703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JULY 2024: </a:t>
            </a:r>
            <a:r>
              <a:rPr lang="en-US" sz="1200" b="1" dirty="0" err="1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Cozairh</a:t>
            </a:r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 v. </a:t>
            </a:r>
            <a:b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</a:br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Otay Water District Ruling</a:t>
            </a:r>
          </a:p>
        </p:txBody>
      </p:sp>
      <p:sp>
        <p:nvSpPr>
          <p:cNvPr id="14" name="Flowchart: Alternate Process 9">
            <a:extLst>
              <a:ext uri="{FF2B5EF4-FFF2-40B4-BE49-F238E27FC236}">
                <a16:creationId xmlns:a16="http://schemas.microsoft.com/office/drawing/2014/main" id="{137DAEA0-A169-9159-61F8-E238539F7427}"/>
              </a:ext>
            </a:extLst>
          </p:cNvPr>
          <p:cNvSpPr/>
          <p:nvPr/>
        </p:nvSpPr>
        <p:spPr>
          <a:xfrm flipH="1">
            <a:off x="3423578" y="2872521"/>
            <a:ext cx="2552519" cy="636506"/>
          </a:xfrm>
          <a:custGeom>
            <a:avLst/>
            <a:gdLst>
              <a:gd name="csX0" fmla="*/ 0 w 1863469"/>
              <a:gd name="csY0" fmla="*/ 83784 h 502703"/>
              <a:gd name="csX1" fmla="*/ 83784 w 1863469"/>
              <a:gd name="csY1" fmla="*/ 0 h 502703"/>
              <a:gd name="csX2" fmla="*/ 1779685 w 1863469"/>
              <a:gd name="csY2" fmla="*/ 0 h 502703"/>
              <a:gd name="csX3" fmla="*/ 1863469 w 1863469"/>
              <a:gd name="csY3" fmla="*/ 83784 h 502703"/>
              <a:gd name="csX4" fmla="*/ 1863469 w 1863469"/>
              <a:gd name="csY4" fmla="*/ 418919 h 502703"/>
              <a:gd name="csX5" fmla="*/ 1779685 w 1863469"/>
              <a:gd name="csY5" fmla="*/ 502703 h 502703"/>
              <a:gd name="csX6" fmla="*/ 83784 w 1863469"/>
              <a:gd name="csY6" fmla="*/ 502703 h 502703"/>
              <a:gd name="csX7" fmla="*/ 0 w 1863469"/>
              <a:gd name="csY7" fmla="*/ 418919 h 502703"/>
              <a:gd name="csX8" fmla="*/ 0 w 1863469"/>
              <a:gd name="csY8" fmla="*/ 83784 h 502703"/>
              <a:gd name="csX0" fmla="*/ 0 w 1863469"/>
              <a:gd name="csY0" fmla="*/ 418919 h 502703"/>
              <a:gd name="csX1" fmla="*/ 83784 w 1863469"/>
              <a:gd name="csY1" fmla="*/ 0 h 502703"/>
              <a:gd name="csX2" fmla="*/ 1779685 w 1863469"/>
              <a:gd name="csY2" fmla="*/ 0 h 502703"/>
              <a:gd name="csX3" fmla="*/ 1863469 w 1863469"/>
              <a:gd name="csY3" fmla="*/ 83784 h 502703"/>
              <a:gd name="csX4" fmla="*/ 1863469 w 1863469"/>
              <a:gd name="csY4" fmla="*/ 418919 h 502703"/>
              <a:gd name="csX5" fmla="*/ 1779685 w 1863469"/>
              <a:gd name="csY5" fmla="*/ 502703 h 502703"/>
              <a:gd name="csX6" fmla="*/ 83784 w 1863469"/>
              <a:gd name="csY6" fmla="*/ 502703 h 502703"/>
              <a:gd name="csX7" fmla="*/ 0 w 1863469"/>
              <a:gd name="csY7" fmla="*/ 418919 h 502703"/>
              <a:gd name="csX0" fmla="*/ 211987 w 1991672"/>
              <a:gd name="csY0" fmla="*/ 502703 h 502703"/>
              <a:gd name="csX1" fmla="*/ 211987 w 1991672"/>
              <a:gd name="csY1" fmla="*/ 0 h 502703"/>
              <a:gd name="csX2" fmla="*/ 1907888 w 1991672"/>
              <a:gd name="csY2" fmla="*/ 0 h 502703"/>
              <a:gd name="csX3" fmla="*/ 1991672 w 1991672"/>
              <a:gd name="csY3" fmla="*/ 83784 h 502703"/>
              <a:gd name="csX4" fmla="*/ 1991672 w 1991672"/>
              <a:gd name="csY4" fmla="*/ 418919 h 502703"/>
              <a:gd name="csX5" fmla="*/ 1907888 w 1991672"/>
              <a:gd name="csY5" fmla="*/ 502703 h 502703"/>
              <a:gd name="csX6" fmla="*/ 211987 w 1991672"/>
              <a:gd name="csY6" fmla="*/ 502703 h 5027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991672" h="502703">
                <a:moveTo>
                  <a:pt x="211987" y="502703"/>
                </a:moveTo>
                <a:cubicBezTo>
                  <a:pt x="-70663" y="418919"/>
                  <a:pt x="-70663" y="83784"/>
                  <a:pt x="211987" y="0"/>
                </a:cubicBezTo>
                <a:lnTo>
                  <a:pt x="1907888" y="0"/>
                </a:lnTo>
                <a:cubicBezTo>
                  <a:pt x="1954161" y="0"/>
                  <a:pt x="1991672" y="37511"/>
                  <a:pt x="1991672" y="83784"/>
                </a:cubicBezTo>
                <a:lnTo>
                  <a:pt x="1991672" y="418919"/>
                </a:lnTo>
                <a:cubicBezTo>
                  <a:pt x="1991672" y="465192"/>
                  <a:pt x="1954161" y="502703"/>
                  <a:pt x="1907888" y="502703"/>
                </a:cubicBezTo>
                <a:lnTo>
                  <a:pt x="211987" y="502703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JULY 2025: Patz v. City of San Diego</a:t>
            </a:r>
            <a:endParaRPr lang="en-US" sz="1100" b="1" i="1"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18" name="Flowchart: Alternate Process 9">
            <a:extLst>
              <a:ext uri="{FF2B5EF4-FFF2-40B4-BE49-F238E27FC236}">
                <a16:creationId xmlns:a16="http://schemas.microsoft.com/office/drawing/2014/main" id="{BD5BEBA2-FA5E-87F5-A210-B516E344C5EF}"/>
              </a:ext>
            </a:extLst>
          </p:cNvPr>
          <p:cNvSpPr/>
          <p:nvPr/>
        </p:nvSpPr>
        <p:spPr>
          <a:xfrm flipH="1">
            <a:off x="3406960" y="3701649"/>
            <a:ext cx="2552519" cy="636506"/>
          </a:xfrm>
          <a:custGeom>
            <a:avLst/>
            <a:gdLst>
              <a:gd name="csX0" fmla="*/ 0 w 1863469"/>
              <a:gd name="csY0" fmla="*/ 83784 h 502703"/>
              <a:gd name="csX1" fmla="*/ 83784 w 1863469"/>
              <a:gd name="csY1" fmla="*/ 0 h 502703"/>
              <a:gd name="csX2" fmla="*/ 1779685 w 1863469"/>
              <a:gd name="csY2" fmla="*/ 0 h 502703"/>
              <a:gd name="csX3" fmla="*/ 1863469 w 1863469"/>
              <a:gd name="csY3" fmla="*/ 83784 h 502703"/>
              <a:gd name="csX4" fmla="*/ 1863469 w 1863469"/>
              <a:gd name="csY4" fmla="*/ 418919 h 502703"/>
              <a:gd name="csX5" fmla="*/ 1779685 w 1863469"/>
              <a:gd name="csY5" fmla="*/ 502703 h 502703"/>
              <a:gd name="csX6" fmla="*/ 83784 w 1863469"/>
              <a:gd name="csY6" fmla="*/ 502703 h 502703"/>
              <a:gd name="csX7" fmla="*/ 0 w 1863469"/>
              <a:gd name="csY7" fmla="*/ 418919 h 502703"/>
              <a:gd name="csX8" fmla="*/ 0 w 1863469"/>
              <a:gd name="csY8" fmla="*/ 83784 h 502703"/>
              <a:gd name="csX0" fmla="*/ 0 w 1863469"/>
              <a:gd name="csY0" fmla="*/ 418919 h 502703"/>
              <a:gd name="csX1" fmla="*/ 83784 w 1863469"/>
              <a:gd name="csY1" fmla="*/ 0 h 502703"/>
              <a:gd name="csX2" fmla="*/ 1779685 w 1863469"/>
              <a:gd name="csY2" fmla="*/ 0 h 502703"/>
              <a:gd name="csX3" fmla="*/ 1863469 w 1863469"/>
              <a:gd name="csY3" fmla="*/ 83784 h 502703"/>
              <a:gd name="csX4" fmla="*/ 1863469 w 1863469"/>
              <a:gd name="csY4" fmla="*/ 418919 h 502703"/>
              <a:gd name="csX5" fmla="*/ 1779685 w 1863469"/>
              <a:gd name="csY5" fmla="*/ 502703 h 502703"/>
              <a:gd name="csX6" fmla="*/ 83784 w 1863469"/>
              <a:gd name="csY6" fmla="*/ 502703 h 502703"/>
              <a:gd name="csX7" fmla="*/ 0 w 1863469"/>
              <a:gd name="csY7" fmla="*/ 418919 h 502703"/>
              <a:gd name="csX0" fmla="*/ 211987 w 1991672"/>
              <a:gd name="csY0" fmla="*/ 502703 h 502703"/>
              <a:gd name="csX1" fmla="*/ 211987 w 1991672"/>
              <a:gd name="csY1" fmla="*/ 0 h 502703"/>
              <a:gd name="csX2" fmla="*/ 1907888 w 1991672"/>
              <a:gd name="csY2" fmla="*/ 0 h 502703"/>
              <a:gd name="csX3" fmla="*/ 1991672 w 1991672"/>
              <a:gd name="csY3" fmla="*/ 83784 h 502703"/>
              <a:gd name="csX4" fmla="*/ 1991672 w 1991672"/>
              <a:gd name="csY4" fmla="*/ 418919 h 502703"/>
              <a:gd name="csX5" fmla="*/ 1907888 w 1991672"/>
              <a:gd name="csY5" fmla="*/ 502703 h 502703"/>
              <a:gd name="csX6" fmla="*/ 211987 w 1991672"/>
              <a:gd name="csY6" fmla="*/ 502703 h 50270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991672" h="502703">
                <a:moveTo>
                  <a:pt x="211987" y="502703"/>
                </a:moveTo>
                <a:cubicBezTo>
                  <a:pt x="-70663" y="418919"/>
                  <a:pt x="-70663" y="83784"/>
                  <a:pt x="211987" y="0"/>
                </a:cubicBezTo>
                <a:lnTo>
                  <a:pt x="1907888" y="0"/>
                </a:lnTo>
                <a:cubicBezTo>
                  <a:pt x="1954161" y="0"/>
                  <a:pt x="1991672" y="37511"/>
                  <a:pt x="1991672" y="83784"/>
                </a:cubicBezTo>
                <a:lnTo>
                  <a:pt x="1991672" y="418919"/>
                </a:lnTo>
                <a:cubicBezTo>
                  <a:pt x="1991672" y="465192"/>
                  <a:pt x="1954161" y="502703"/>
                  <a:pt x="1907888" y="502703"/>
                </a:cubicBezTo>
                <a:lnTo>
                  <a:pt x="211987" y="502703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DEC. 2025: Dreher v. City </a:t>
            </a:r>
            <a:b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</a:br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of Los Angeles Department of Water and Power</a:t>
            </a:r>
          </a:p>
        </p:txBody>
      </p:sp>
      <p:pic>
        <p:nvPicPr>
          <p:cNvPr id="20" name="Graphic 19" descr="Scales of justice with solid fill">
            <a:extLst>
              <a:ext uri="{FF2B5EF4-FFF2-40B4-BE49-F238E27FC236}">
                <a16:creationId xmlns:a16="http://schemas.microsoft.com/office/drawing/2014/main" id="{67A666C8-AE84-F06A-35E3-3F423E4567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28801" y="2422508"/>
            <a:ext cx="683633" cy="68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121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3BADA-CA30-C153-3BB1-16EF0ADEE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99D2E-7DAC-D871-ECA1-B2B288D6B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Rate Study Report</a:t>
            </a: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B93A1-9A21-C936-985E-D35ED5746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605058" cy="4875625"/>
          </a:xfrm>
        </p:spPr>
        <p:txBody>
          <a:bodyPr/>
          <a:lstStyle/>
          <a:p>
            <a:r>
              <a:rPr lang="en-US" dirty="0"/>
              <a:t>Demonstrates proportionality between costs &amp; rates</a:t>
            </a:r>
          </a:p>
          <a:p>
            <a:r>
              <a:rPr lang="en-US" dirty="0"/>
              <a:t>Provides transparency to the public</a:t>
            </a:r>
          </a:p>
          <a:p>
            <a:r>
              <a:rPr lang="en-US" dirty="0"/>
              <a:t>Critical part of administrative record in event of legal challenge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705C3-1F09-C62B-77FF-DBE107F58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7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009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543AA-042B-8FFB-35BE-509BE454C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337CA36-0EEC-0985-FAAD-2B58921FC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Rate Study Goal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674D7B-976A-3C30-F448-067B52F68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0F5BCDC-BFF4-3899-DC66-A82AA8F25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707090" cy="4875625"/>
          </a:xfrm>
        </p:spPr>
        <p:txBody>
          <a:bodyPr>
            <a:normAutofit/>
          </a:bodyPr>
          <a:lstStyle/>
          <a:p>
            <a:r>
              <a:rPr lang="en-US" dirty="0"/>
              <a:t>Currently adopted five-year rate schedule: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Spans FY 2021/22 - FY 2025/26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The final year of adopted rate increases was not implemented in FY 2025/26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Rates have remained unchanged since July 2024</a:t>
            </a:r>
          </a:p>
          <a:p>
            <a:r>
              <a:rPr lang="en-US" dirty="0"/>
              <a:t>2025 Water Rate Study: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Goal: Develop a proposed five-year rate schedule for FY 2026/27 - FY 2030/31 that: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Meets Prop 218 legal requirements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Meets the District’s funding needs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Is consistent with industry standards established by AWWA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48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B763A-F97E-A9D7-F43E-2F0CD5F2C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40E5D60-2235-3825-8780-243AA9143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0" y="364172"/>
            <a:ext cx="11707090" cy="63650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Schedule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497F1D-9B19-A696-51BC-1073D534B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700" y="6356350"/>
            <a:ext cx="2743200" cy="365125"/>
          </a:xfrm>
        </p:spPr>
        <p:txBody>
          <a:bodyPr>
            <a:normAutofit/>
          </a:bodyPr>
          <a:lstStyle/>
          <a:p>
            <a:fld id="{F9A1070B-E53E-4F23-90CF-57ED1B7E60C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0AA811B-34AF-D778-2B4B-8FB2CB1B1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0" y="1072738"/>
            <a:ext cx="11707090" cy="4875625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Board to receive rate study report </a:t>
            </a:r>
            <a:r>
              <a:rPr lang="en-US" b="1" i="1" dirty="0"/>
              <a:t>today</a:t>
            </a:r>
          </a:p>
          <a:p>
            <a:pPr lvl="0"/>
            <a:r>
              <a:rPr lang="en-US" dirty="0"/>
              <a:t>Mail out public hearing notices to all customers by March 27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Rate study workshop at 5pm on May 14</a:t>
            </a:r>
            <a:r>
              <a:rPr lang="en-US" baseline="30000" dirty="0"/>
              <a:t>th</a:t>
            </a:r>
            <a:endParaRPr lang="en-US" dirty="0"/>
          </a:p>
          <a:p>
            <a:pPr lvl="0"/>
            <a:r>
              <a:rPr lang="en-US" dirty="0"/>
              <a:t>Public hearing to adopt rates at 5pm on May 27</a:t>
            </a:r>
            <a:r>
              <a:rPr lang="en-US" baseline="30000" dirty="0"/>
              <a:t>th</a:t>
            </a:r>
            <a:endParaRPr lang="en-US" dirty="0"/>
          </a:p>
          <a:p>
            <a:pPr lvl="0"/>
            <a:r>
              <a:rPr lang="en-US" dirty="0"/>
              <a:t>New rates effective July 1</a:t>
            </a:r>
            <a:r>
              <a:rPr lang="en-US" baseline="30000" dirty="0"/>
              <a:t>st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818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WRE Brand Colors">
      <a:dk1>
        <a:sysClr val="windowText" lastClr="000000"/>
      </a:dk1>
      <a:lt1>
        <a:sysClr val="window" lastClr="FFFFFF"/>
      </a:lt1>
      <a:dk2>
        <a:srgbClr val="24C2EB"/>
      </a:dk2>
      <a:lt2>
        <a:srgbClr val="50BB6F"/>
      </a:lt2>
      <a:accent1>
        <a:srgbClr val="9273B3"/>
      </a:accent1>
      <a:accent2>
        <a:srgbClr val="0C487C"/>
      </a:accent2>
      <a:accent3>
        <a:srgbClr val="2E75B5"/>
      </a:accent3>
      <a:accent4>
        <a:srgbClr val="FFC000"/>
      </a:accent4>
      <a:accent5>
        <a:srgbClr val="EEECE1"/>
      </a:accent5>
      <a:accent6>
        <a:srgbClr val="3A3F47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2B852D7DDF564B912335339C04CDB1" ma:contentTypeVersion="14" ma:contentTypeDescription="Create a new document." ma:contentTypeScope="" ma:versionID="0c1d90c7df47276fe3355f9bef1fe448">
  <xsd:schema xmlns:xsd="http://www.w3.org/2001/XMLSchema" xmlns:xs="http://www.w3.org/2001/XMLSchema" xmlns:p="http://schemas.microsoft.com/office/2006/metadata/properties" xmlns:ns2="19c7aef5-4997-4ffa-b13d-1c290862b581" xmlns:ns3="0ef736ca-53ee-45b4-a0ca-13b36d5b21e6" targetNamespace="http://schemas.microsoft.com/office/2006/metadata/properties" ma:root="true" ma:fieldsID="0dd4768633e2628beb7eb95b6e7f004a" ns2:_="" ns3:_="">
    <xsd:import namespace="19c7aef5-4997-4ffa-b13d-1c290862b581"/>
    <xsd:import namespace="0ef736ca-53ee-45b4-a0ca-13b36d5b21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c7aef5-4997-4ffa-b13d-1c290862b5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cdee080-f1cc-4dd7-acd2-adcdb3d97b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736ca-53ee-45b4-a0ca-13b36d5b21e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cf75b3a8-46ab-4839-a9f0-4aefcb4d6af5}" ma:internalName="TaxCatchAll" ma:showField="CatchAllData" ma:web="0ef736ca-53ee-45b4-a0ca-13b36d5b21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ef736ca-53ee-45b4-a0ca-13b36d5b21e6"/>
    <lcf76f155ced4ddcb4097134ff3c332f xmlns="19c7aef5-4997-4ffa-b13d-1c290862b58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172B46-90A1-447C-A43A-B9C4905A91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c7aef5-4997-4ffa-b13d-1c290862b581"/>
    <ds:schemaRef ds:uri="0ef736ca-53ee-45b4-a0ca-13b36d5b21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1C9290-9E60-4FB8-A3AC-3A6390F326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478DA0-6B06-4186-8EE6-626C84D5EB0D}">
  <ds:schemaRefs>
    <ds:schemaRef ds:uri="0ef736ca-53ee-45b4-a0ca-13b36d5b21e6"/>
    <ds:schemaRef ds:uri="19c7aef5-4997-4ffa-b13d-1c290862b581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1739</TotalTime>
  <Words>1719</Words>
  <Application>Microsoft Office PowerPoint</Application>
  <PresentationFormat>Widescreen</PresentationFormat>
  <Paragraphs>491</Paragraphs>
  <Slides>31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Aptos</vt:lpstr>
      <vt:lpstr>Arial</vt:lpstr>
      <vt:lpstr>Calibri</vt:lpstr>
      <vt:lpstr>Wingdings</vt:lpstr>
      <vt:lpstr>Office Theme</vt:lpstr>
      <vt:lpstr>SERRANO WATER DISTRICT  2026 WATER RATE STUDY</vt:lpstr>
      <vt:lpstr>Agenda</vt:lpstr>
      <vt:lpstr>Rate Study Process</vt:lpstr>
      <vt:lpstr>Proposition 218 (Article XIIIC and XIIID of California Constitution)</vt:lpstr>
      <vt:lpstr>Proposition 218</vt:lpstr>
      <vt:lpstr>Recent Proposition 218 Litigation</vt:lpstr>
      <vt:lpstr>Rate Study Report</vt:lpstr>
      <vt:lpstr>Rate Study Goal</vt:lpstr>
      <vt:lpstr>Schedule</vt:lpstr>
      <vt:lpstr>Financial Plan</vt:lpstr>
      <vt:lpstr>Key Financial Plan Assumptions: CIP</vt:lpstr>
      <vt:lpstr>Key Financial Plan Assumptions: CIP Funding</vt:lpstr>
      <vt:lpstr>Key Financial Plan Assumptions: Water Demand</vt:lpstr>
      <vt:lpstr>Reserve Policy</vt:lpstr>
      <vt:lpstr>Status Quo Financial Plan (NO REVENUE ADJUSTMENTS)</vt:lpstr>
      <vt:lpstr>Status Quo Financial Plan (NO REVENUE ADJUSTMENTS)</vt:lpstr>
      <vt:lpstr>Proposed Financial Plan (9% REVENUE ADJUSTMENTS)</vt:lpstr>
      <vt:lpstr>Proposed Financial Plan (9% REVENUE ADJUSTMENTS)</vt:lpstr>
      <vt:lpstr>Preliminary Rates</vt:lpstr>
      <vt:lpstr>Current Rate Structure</vt:lpstr>
      <vt:lpstr>Pass-Through Provision</vt:lpstr>
      <vt:lpstr>Proposed Readiness to Serve Charges (FY 2026/27)</vt:lpstr>
      <vt:lpstr>Proposed Volumetric Rate (FY 2026/27)</vt:lpstr>
      <vt:lpstr>Proposed Five-Year Rate Schedule</vt:lpstr>
      <vt:lpstr>Customer Bill Impacts</vt:lpstr>
      <vt:lpstr>Sample Residential Bills - FY 2026/27</vt:lpstr>
      <vt:lpstr>Residential Bill Comparison</vt:lpstr>
      <vt:lpstr>Five Year Bill Impacts for Typical Residential Customer</vt:lpstr>
      <vt:lpstr>Estimated Monthly Bill Impacts - FY 2026/27</vt:lpstr>
      <vt:lpstr>Next Steps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Voodoo Powerpoint</dc:title>
  <dc:subject/>
  <dc:creator>Nancy Phan</dc:creator>
  <cp:keywords/>
  <dc:description/>
  <cp:lastModifiedBy>Jennifer Westrum</cp:lastModifiedBy>
  <cp:revision>20</cp:revision>
  <cp:lastPrinted>2025-01-08T02:26:09Z</cp:lastPrinted>
  <dcterms:created xsi:type="dcterms:W3CDTF">2017-07-25T02:03:18Z</dcterms:created>
  <dcterms:modified xsi:type="dcterms:W3CDTF">2026-03-20T02:34:56Z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0x010100B22B852D7DDF564B912335339C04CDB1</vt:lpwstr>
  </property>
  <property fmtid="{D5CDD505-2E9C-101B-9397-08002B2CF9AE}" pid="3" name="MediaServiceImageTags">
    <vt:lpwstr/>
  </property>
</Properties>
</file>